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36"/>
  </p:notesMasterIdLst>
  <p:sldIdLst>
    <p:sldId id="324" r:id="rId5"/>
    <p:sldId id="325" r:id="rId6"/>
    <p:sldId id="306" r:id="rId7"/>
    <p:sldId id="4374" r:id="rId8"/>
    <p:sldId id="4351" r:id="rId9"/>
    <p:sldId id="4376" r:id="rId10"/>
    <p:sldId id="4408" r:id="rId11"/>
    <p:sldId id="4358" r:id="rId12"/>
    <p:sldId id="4379" r:id="rId13"/>
    <p:sldId id="4396" r:id="rId14"/>
    <p:sldId id="4397" r:id="rId15"/>
    <p:sldId id="4409" r:id="rId16"/>
    <p:sldId id="4406" r:id="rId17"/>
    <p:sldId id="4360" r:id="rId18"/>
    <p:sldId id="4414" r:id="rId19"/>
    <p:sldId id="4401" r:id="rId20"/>
    <p:sldId id="4400" r:id="rId21"/>
    <p:sldId id="4405" r:id="rId22"/>
    <p:sldId id="4359" r:id="rId23"/>
    <p:sldId id="4399" r:id="rId24"/>
    <p:sldId id="4402" r:id="rId25"/>
    <p:sldId id="4404" r:id="rId26"/>
    <p:sldId id="335" r:id="rId27"/>
    <p:sldId id="4391" r:id="rId28"/>
    <p:sldId id="4389" r:id="rId29"/>
    <p:sldId id="4393" r:id="rId30"/>
    <p:sldId id="4394" r:id="rId31"/>
    <p:sldId id="4395" r:id="rId32"/>
    <p:sldId id="4411" r:id="rId33"/>
    <p:sldId id="4413" r:id="rId34"/>
    <p:sldId id="43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FD5E06-C630-03D0-CADC-59203D5143EB}" name="KERR,Karen" initials="KK" userId="S::Karen.Kerr@asqa.gov.au::734ebae3-bc46-4920-ba28-ede9cb9fe7d5" providerId="AD"/>
  <p188:author id="{A75CDC1D-F605-3AB5-0374-AA7BC9373EB6}" name="PAPPAS,Catherina" initials="CP" userId="S::Catherina.Pappas@asqa.gov.au::06cdb0d8-9b26-4638-8de6-c966a6f27fb4" providerId="AD"/>
  <p188:author id="{FAC08E1E-0682-AC1F-1575-C5DF89A78B38}" name="COX,Melinda" initials="MC" userId="S::Melinda.Cox@asqa.gov.au::36c8344d-95fe-4d55-8195-0a4e00b82ba6" providerId="AD"/>
  <p188:author id="{728EF24D-740A-E949-6D5D-D5217A8CDCA5}" name="HEARTFIELD,Frances" initials="H" userId="S::Frances.Heartfield@asqa.gov.au::ee9dd5f1-ecb2-4152-87b1-061f89b6838c" providerId="AD"/>
  <p188:author id="{4D7FA27C-71C5-E479-98BC-1FB0D32864AA}" name="DENISON,Belinda" initials="BD" userId="S::Belinda.Denison@asqa.gov.au::c8d027be-47e6-415a-bbfa-d3859f4f0e94" providerId="AD"/>
  <p188:author id="{E1C16D9C-6F8D-8859-022B-83EC7A5F21A1}" name="GLUCZ,Michael" initials="" userId="S::Michael.Glucz@asqa.gov.au::5459104f-4e56-4fbf-915f-5c95f48c5df5" providerId="AD"/>
  <p188:author id="{144C8BBC-EF15-ADB6-0DDA-76981BAA0695}" name="GIVEN,Sharayne" initials="SG" userId="S::Sharayne.Given@asqa.gov.au::f3ad3ceb-3355-459a-83c7-7a7f6a1482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00"/>
    <a:srgbClr val="9FCCDE"/>
    <a:srgbClr val="005287"/>
    <a:srgbClr val="323747"/>
    <a:srgbClr val="1E212C"/>
    <a:srgbClr val="AF0066"/>
    <a:srgbClr val="6691AA"/>
    <a:srgbClr val="BDD7EE"/>
    <a:srgbClr val="FF007B"/>
    <a:srgbClr val="CCC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7BC88-1561-4E94-A276-62815D40C525}" v="6" dt="2026-02-15T22:51:12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54E3A-E7C4-491B-A77D-D71319DBD54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AEE1D00-AB9C-4084-883F-0A528C3B2162}">
      <dgm:prSet phldrT="[Text]" phldr="1"/>
      <dgm:spPr>
        <a:solidFill>
          <a:srgbClr val="9FCCDE"/>
        </a:solidFill>
        <a:ln>
          <a:noFill/>
        </a:ln>
      </dgm:spPr>
      <dgm:t>
        <a:bodyPr/>
        <a:lstStyle/>
        <a:p>
          <a:endParaRPr lang="en-AU">
            <a:solidFill>
              <a:srgbClr val="9FCCDE"/>
            </a:solidFill>
          </a:endParaRPr>
        </a:p>
      </dgm:t>
    </dgm:pt>
    <dgm:pt modelId="{1F4E781F-A674-4239-86FB-F9A59BA36F80}" type="parTrans" cxnId="{5B1221E7-794F-4D13-8CCD-4E1BB4ADBCC7}">
      <dgm:prSet/>
      <dgm:spPr/>
      <dgm:t>
        <a:bodyPr/>
        <a:lstStyle/>
        <a:p>
          <a:endParaRPr lang="en-AU"/>
        </a:p>
      </dgm:t>
    </dgm:pt>
    <dgm:pt modelId="{AFE68CAC-C607-4923-B143-656B9816DCF9}" type="sibTrans" cxnId="{5B1221E7-794F-4D13-8CCD-4E1BB4ADBCC7}">
      <dgm:prSet/>
      <dgm:spPr/>
      <dgm:t>
        <a:bodyPr/>
        <a:lstStyle/>
        <a:p>
          <a:endParaRPr lang="en-AU"/>
        </a:p>
      </dgm:t>
    </dgm:pt>
    <dgm:pt modelId="{E3345305-4B32-431A-8355-B2D89A354CA2}">
      <dgm:prSet phldrT="[Text]" phldr="1"/>
      <dgm:spPr>
        <a:solidFill>
          <a:srgbClr val="6691AA"/>
        </a:solidFill>
        <a:ln>
          <a:noFill/>
        </a:ln>
      </dgm:spPr>
      <dgm:t>
        <a:bodyPr/>
        <a:lstStyle/>
        <a:p>
          <a:endParaRPr lang="en-AU">
            <a:solidFill>
              <a:srgbClr val="6691AA"/>
            </a:solidFill>
          </a:endParaRPr>
        </a:p>
      </dgm:t>
    </dgm:pt>
    <dgm:pt modelId="{E54E1663-1CA6-4B90-985F-FA3FA9B67EDD}" type="parTrans" cxnId="{538AC32E-F865-4A98-98BA-3338804F36C4}">
      <dgm:prSet/>
      <dgm:spPr/>
      <dgm:t>
        <a:bodyPr/>
        <a:lstStyle/>
        <a:p>
          <a:endParaRPr lang="en-AU"/>
        </a:p>
      </dgm:t>
    </dgm:pt>
    <dgm:pt modelId="{60EF56D9-CBE0-4A67-AF16-E21BC1EA6883}" type="sibTrans" cxnId="{538AC32E-F865-4A98-98BA-3338804F36C4}">
      <dgm:prSet/>
      <dgm:spPr/>
      <dgm:t>
        <a:bodyPr/>
        <a:lstStyle/>
        <a:p>
          <a:endParaRPr lang="en-AU"/>
        </a:p>
      </dgm:t>
    </dgm:pt>
    <dgm:pt modelId="{E1230768-C591-4B3C-A662-FF146B020FE7}">
      <dgm:prSet phldrT="[Text]" phldr="1"/>
      <dgm:spPr>
        <a:solidFill>
          <a:srgbClr val="005287"/>
        </a:solidFill>
        <a:ln>
          <a:noFill/>
        </a:ln>
      </dgm:spPr>
      <dgm:t>
        <a:bodyPr/>
        <a:lstStyle/>
        <a:p>
          <a:endParaRPr lang="en-AU">
            <a:solidFill>
              <a:srgbClr val="005287"/>
            </a:solidFill>
          </a:endParaRPr>
        </a:p>
      </dgm:t>
    </dgm:pt>
    <dgm:pt modelId="{C50BAA7B-797D-401D-A910-C27850BB493F}" type="parTrans" cxnId="{4B45CE80-E38C-40BF-9B77-9CA994769172}">
      <dgm:prSet/>
      <dgm:spPr/>
      <dgm:t>
        <a:bodyPr/>
        <a:lstStyle/>
        <a:p>
          <a:endParaRPr lang="en-AU"/>
        </a:p>
      </dgm:t>
    </dgm:pt>
    <dgm:pt modelId="{F8D50A4C-7BA2-4D1E-9ED8-E748BAE0C62B}" type="sibTrans" cxnId="{4B45CE80-E38C-40BF-9B77-9CA994769172}">
      <dgm:prSet/>
      <dgm:spPr/>
      <dgm:t>
        <a:bodyPr/>
        <a:lstStyle/>
        <a:p>
          <a:endParaRPr lang="en-AU"/>
        </a:p>
      </dgm:t>
    </dgm:pt>
    <dgm:pt modelId="{D9499D49-0A09-4B2D-A8F9-D9072CCED60C}">
      <dgm:prSet phldrT="[Text]" phldr="1"/>
      <dgm:spPr>
        <a:solidFill>
          <a:srgbClr val="AF0066"/>
        </a:solidFill>
        <a:ln>
          <a:noFill/>
        </a:ln>
      </dgm:spPr>
      <dgm:t>
        <a:bodyPr/>
        <a:lstStyle/>
        <a:p>
          <a:endParaRPr lang="en-AU">
            <a:solidFill>
              <a:srgbClr val="AF0066"/>
            </a:solidFill>
          </a:endParaRPr>
        </a:p>
      </dgm:t>
    </dgm:pt>
    <dgm:pt modelId="{2BA897B2-5318-4BC0-A294-A2710CD39D8B}" type="parTrans" cxnId="{CA8E9D48-520E-4966-BFFF-F9E74EB3AE5E}">
      <dgm:prSet/>
      <dgm:spPr/>
      <dgm:t>
        <a:bodyPr/>
        <a:lstStyle/>
        <a:p>
          <a:endParaRPr lang="en-AU"/>
        </a:p>
      </dgm:t>
    </dgm:pt>
    <dgm:pt modelId="{222BFA4F-134B-4C1C-B72D-B5267502EA41}" type="sibTrans" cxnId="{CA8E9D48-520E-4966-BFFF-F9E74EB3AE5E}">
      <dgm:prSet/>
      <dgm:spPr/>
      <dgm:t>
        <a:bodyPr/>
        <a:lstStyle/>
        <a:p>
          <a:endParaRPr lang="en-AU"/>
        </a:p>
      </dgm:t>
    </dgm:pt>
    <dgm:pt modelId="{66E08861-9822-43AA-AF03-3C445AE6A5C1}" type="pres">
      <dgm:prSet presAssocID="{66D54E3A-E7C4-491B-A77D-D71319DBD545}" presName="diagram" presStyleCnt="0">
        <dgm:presLayoutVars>
          <dgm:dir/>
          <dgm:resizeHandles val="exact"/>
        </dgm:presLayoutVars>
      </dgm:prSet>
      <dgm:spPr/>
    </dgm:pt>
    <dgm:pt modelId="{8FB118F1-4C86-4B71-9FF1-173A4B115EC3}" type="pres">
      <dgm:prSet presAssocID="{AAEE1D00-AB9C-4084-883F-0A528C3B2162}" presName="node" presStyleLbl="node1" presStyleIdx="0" presStyleCnt="4">
        <dgm:presLayoutVars>
          <dgm:bulletEnabled val="1"/>
        </dgm:presLayoutVars>
      </dgm:prSet>
      <dgm:spPr/>
    </dgm:pt>
    <dgm:pt modelId="{610393A3-66CC-48B1-8179-E650884E1EE7}" type="pres">
      <dgm:prSet presAssocID="{AFE68CAC-C607-4923-B143-656B9816DCF9}" presName="sibTrans" presStyleCnt="0"/>
      <dgm:spPr/>
    </dgm:pt>
    <dgm:pt modelId="{925C40B6-4275-460C-AD7C-735E2A86D067}" type="pres">
      <dgm:prSet presAssocID="{E3345305-4B32-431A-8355-B2D89A354CA2}" presName="node" presStyleLbl="node1" presStyleIdx="1" presStyleCnt="4" custLinFactNeighborX="539" custLinFactNeighborY="-14974">
        <dgm:presLayoutVars>
          <dgm:bulletEnabled val="1"/>
        </dgm:presLayoutVars>
      </dgm:prSet>
      <dgm:spPr/>
    </dgm:pt>
    <dgm:pt modelId="{21429EF6-2BBB-4C86-AC19-FBF83512FC30}" type="pres">
      <dgm:prSet presAssocID="{60EF56D9-CBE0-4A67-AF16-E21BC1EA6883}" presName="sibTrans" presStyleCnt="0"/>
      <dgm:spPr/>
    </dgm:pt>
    <dgm:pt modelId="{B505B54D-2C11-4CB1-B4DB-9229921AAA30}" type="pres">
      <dgm:prSet presAssocID="{E1230768-C591-4B3C-A662-FF146B020FE7}" presName="node" presStyleLbl="node1" presStyleIdx="2" presStyleCnt="4">
        <dgm:presLayoutVars>
          <dgm:bulletEnabled val="1"/>
        </dgm:presLayoutVars>
      </dgm:prSet>
      <dgm:spPr/>
    </dgm:pt>
    <dgm:pt modelId="{168A931A-8BA9-4D3C-B9D3-B14A368B05F0}" type="pres">
      <dgm:prSet presAssocID="{F8D50A4C-7BA2-4D1E-9ED8-E748BAE0C62B}" presName="sibTrans" presStyleCnt="0"/>
      <dgm:spPr/>
    </dgm:pt>
    <dgm:pt modelId="{C93D44A9-0E6F-4F86-A9FD-8B466CB4F99E}" type="pres">
      <dgm:prSet presAssocID="{D9499D49-0A09-4B2D-A8F9-D9072CCED60C}" presName="node" presStyleLbl="node1" presStyleIdx="3" presStyleCnt="4" custLinFactNeighborX="215" custLinFactNeighborY="325">
        <dgm:presLayoutVars>
          <dgm:bulletEnabled val="1"/>
        </dgm:presLayoutVars>
      </dgm:prSet>
      <dgm:spPr/>
    </dgm:pt>
  </dgm:ptLst>
  <dgm:cxnLst>
    <dgm:cxn modelId="{B9427819-4705-44A9-B8FA-27D7ECCE8D4D}" type="presOf" srcId="{AAEE1D00-AB9C-4084-883F-0A528C3B2162}" destId="{8FB118F1-4C86-4B71-9FF1-173A4B115EC3}" srcOrd="0" destOrd="0" presId="urn:microsoft.com/office/officeart/2005/8/layout/default"/>
    <dgm:cxn modelId="{538AC32E-F865-4A98-98BA-3338804F36C4}" srcId="{66D54E3A-E7C4-491B-A77D-D71319DBD545}" destId="{E3345305-4B32-431A-8355-B2D89A354CA2}" srcOrd="1" destOrd="0" parTransId="{E54E1663-1CA6-4B90-985F-FA3FA9B67EDD}" sibTransId="{60EF56D9-CBE0-4A67-AF16-E21BC1EA6883}"/>
    <dgm:cxn modelId="{CA8E9D48-520E-4966-BFFF-F9E74EB3AE5E}" srcId="{66D54E3A-E7C4-491B-A77D-D71319DBD545}" destId="{D9499D49-0A09-4B2D-A8F9-D9072CCED60C}" srcOrd="3" destOrd="0" parTransId="{2BA897B2-5318-4BC0-A294-A2710CD39D8B}" sibTransId="{222BFA4F-134B-4C1C-B72D-B5267502EA41}"/>
    <dgm:cxn modelId="{5CABC775-D399-4CE7-B1CD-AB423001399C}" type="presOf" srcId="{D9499D49-0A09-4B2D-A8F9-D9072CCED60C}" destId="{C93D44A9-0E6F-4F86-A9FD-8B466CB4F99E}" srcOrd="0" destOrd="0" presId="urn:microsoft.com/office/officeart/2005/8/layout/default"/>
    <dgm:cxn modelId="{4B45CE80-E38C-40BF-9B77-9CA994769172}" srcId="{66D54E3A-E7C4-491B-A77D-D71319DBD545}" destId="{E1230768-C591-4B3C-A662-FF146B020FE7}" srcOrd="2" destOrd="0" parTransId="{C50BAA7B-797D-401D-A910-C27850BB493F}" sibTransId="{F8D50A4C-7BA2-4D1E-9ED8-E748BAE0C62B}"/>
    <dgm:cxn modelId="{ED55E0A9-D1DC-4826-B1C2-2ADF0E911CF0}" type="presOf" srcId="{E1230768-C591-4B3C-A662-FF146B020FE7}" destId="{B505B54D-2C11-4CB1-B4DB-9229921AAA30}" srcOrd="0" destOrd="0" presId="urn:microsoft.com/office/officeart/2005/8/layout/default"/>
    <dgm:cxn modelId="{8EAA3ADE-D1E7-4EA3-9BBC-00B0D68CDF8A}" type="presOf" srcId="{E3345305-4B32-431A-8355-B2D89A354CA2}" destId="{925C40B6-4275-460C-AD7C-735E2A86D067}" srcOrd="0" destOrd="0" presId="urn:microsoft.com/office/officeart/2005/8/layout/default"/>
    <dgm:cxn modelId="{5B1221E7-794F-4D13-8CCD-4E1BB4ADBCC7}" srcId="{66D54E3A-E7C4-491B-A77D-D71319DBD545}" destId="{AAEE1D00-AB9C-4084-883F-0A528C3B2162}" srcOrd="0" destOrd="0" parTransId="{1F4E781F-A674-4239-86FB-F9A59BA36F80}" sibTransId="{AFE68CAC-C607-4923-B143-656B9816DCF9}"/>
    <dgm:cxn modelId="{8EAD2DFD-77EA-47F2-AA4F-B80C281F549E}" type="presOf" srcId="{66D54E3A-E7C4-491B-A77D-D71319DBD545}" destId="{66E08861-9822-43AA-AF03-3C445AE6A5C1}" srcOrd="0" destOrd="0" presId="urn:microsoft.com/office/officeart/2005/8/layout/default"/>
    <dgm:cxn modelId="{B4B92F6B-46CD-47A5-8FF0-C14592485B0A}" type="presParOf" srcId="{66E08861-9822-43AA-AF03-3C445AE6A5C1}" destId="{8FB118F1-4C86-4B71-9FF1-173A4B115EC3}" srcOrd="0" destOrd="0" presId="urn:microsoft.com/office/officeart/2005/8/layout/default"/>
    <dgm:cxn modelId="{7F55DDE6-88AF-48EF-9732-57EC32CB014D}" type="presParOf" srcId="{66E08861-9822-43AA-AF03-3C445AE6A5C1}" destId="{610393A3-66CC-48B1-8179-E650884E1EE7}" srcOrd="1" destOrd="0" presId="urn:microsoft.com/office/officeart/2005/8/layout/default"/>
    <dgm:cxn modelId="{D44094F3-A103-4D77-B3A0-823AA798F4A4}" type="presParOf" srcId="{66E08861-9822-43AA-AF03-3C445AE6A5C1}" destId="{925C40B6-4275-460C-AD7C-735E2A86D067}" srcOrd="2" destOrd="0" presId="urn:microsoft.com/office/officeart/2005/8/layout/default"/>
    <dgm:cxn modelId="{03EC3866-82B0-43ED-8CD3-EDBF6512B90F}" type="presParOf" srcId="{66E08861-9822-43AA-AF03-3C445AE6A5C1}" destId="{21429EF6-2BBB-4C86-AC19-FBF83512FC30}" srcOrd="3" destOrd="0" presId="urn:microsoft.com/office/officeart/2005/8/layout/default"/>
    <dgm:cxn modelId="{AD0FAB88-3F72-4A47-AAE9-2773D5A3AC77}" type="presParOf" srcId="{66E08861-9822-43AA-AF03-3C445AE6A5C1}" destId="{B505B54D-2C11-4CB1-B4DB-9229921AAA30}" srcOrd="4" destOrd="0" presId="urn:microsoft.com/office/officeart/2005/8/layout/default"/>
    <dgm:cxn modelId="{B6763BE6-C8F5-4FB2-9C74-B006CCECD57F}" type="presParOf" srcId="{66E08861-9822-43AA-AF03-3C445AE6A5C1}" destId="{168A931A-8BA9-4D3C-B9D3-B14A368B05F0}" srcOrd="5" destOrd="0" presId="urn:microsoft.com/office/officeart/2005/8/layout/default"/>
    <dgm:cxn modelId="{83743EB1-1D99-4240-B378-D9EA73D984A4}" type="presParOf" srcId="{66E08861-9822-43AA-AF03-3C445AE6A5C1}" destId="{C93D44A9-0E6F-4F86-A9FD-8B466CB4F99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7BF98-BE27-4C5D-87C7-A8B06D52866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18FA1F5A-E787-4F60-83A8-9956F3575826}">
      <dgm:prSet phldrT="[Text]" phldr="0"/>
      <dgm:spPr>
        <a:solidFill>
          <a:srgbClr val="CDFF00"/>
        </a:solidFill>
      </dgm:spPr>
      <dgm:t>
        <a:bodyPr/>
        <a:lstStyle/>
        <a:p>
          <a:endParaRPr lang="en-AU"/>
        </a:p>
      </dgm:t>
    </dgm:pt>
    <dgm:pt modelId="{4B734679-E76B-482E-92A3-F3142C9ACE47}" type="parTrans" cxnId="{65278F7F-2915-41D6-B452-251EC5274E8F}">
      <dgm:prSet/>
      <dgm:spPr/>
      <dgm:t>
        <a:bodyPr/>
        <a:lstStyle/>
        <a:p>
          <a:endParaRPr lang="en-AU"/>
        </a:p>
      </dgm:t>
    </dgm:pt>
    <dgm:pt modelId="{3C3C43B7-B3E4-4380-A34D-C0ED58B33F47}" type="sibTrans" cxnId="{65278F7F-2915-41D6-B452-251EC5274E8F}">
      <dgm:prSet/>
      <dgm:spPr/>
      <dgm:t>
        <a:bodyPr/>
        <a:lstStyle/>
        <a:p>
          <a:endParaRPr lang="en-AU"/>
        </a:p>
      </dgm:t>
    </dgm:pt>
    <dgm:pt modelId="{821412BE-5969-4F14-8114-DF5E829C1D7C}">
      <dgm:prSet phldrT="[Text]" phldr="0"/>
      <dgm:spPr>
        <a:solidFill>
          <a:srgbClr val="323747"/>
        </a:solidFill>
      </dgm:spPr>
      <dgm:t>
        <a:bodyPr/>
        <a:lstStyle/>
        <a:p>
          <a:endParaRPr lang="en-AU"/>
        </a:p>
      </dgm:t>
    </dgm:pt>
    <dgm:pt modelId="{3F2CC5B9-DED2-420D-8AB1-D7AC12CE82F3}" type="parTrans" cxnId="{58E251F9-6ECC-4AB4-BEFA-744890E2A707}">
      <dgm:prSet/>
      <dgm:spPr/>
      <dgm:t>
        <a:bodyPr/>
        <a:lstStyle/>
        <a:p>
          <a:endParaRPr lang="en-AU"/>
        </a:p>
      </dgm:t>
    </dgm:pt>
    <dgm:pt modelId="{3929D65C-6200-43D7-9566-ECBE16D466C8}" type="sibTrans" cxnId="{58E251F9-6ECC-4AB4-BEFA-744890E2A707}">
      <dgm:prSet/>
      <dgm:spPr/>
      <dgm:t>
        <a:bodyPr/>
        <a:lstStyle/>
        <a:p>
          <a:endParaRPr lang="en-AU"/>
        </a:p>
      </dgm:t>
    </dgm:pt>
    <dgm:pt modelId="{762D39B6-ABD2-4E56-93AF-44196E98E110}">
      <dgm:prSet/>
      <dgm:spPr>
        <a:noFill/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en-AU">
            <a:solidFill>
              <a:schemeClr val="bg1">
                <a:lumMod val="75000"/>
              </a:schemeClr>
            </a:solidFill>
          </a:endParaRPr>
        </a:p>
      </dgm:t>
    </dgm:pt>
    <dgm:pt modelId="{2C100687-EFE8-4582-AE3A-9E2CC9BAE22F}" type="sibTrans" cxnId="{72FE4493-E232-4D8E-8DA1-68CEABE6C151}">
      <dgm:prSet/>
      <dgm:spPr/>
      <dgm:t>
        <a:bodyPr/>
        <a:lstStyle/>
        <a:p>
          <a:endParaRPr lang="en-AU"/>
        </a:p>
      </dgm:t>
    </dgm:pt>
    <dgm:pt modelId="{EC07C430-145C-4AC1-BFB3-BEE992829645}" type="parTrans" cxnId="{72FE4493-E232-4D8E-8DA1-68CEABE6C151}">
      <dgm:prSet/>
      <dgm:spPr/>
      <dgm:t>
        <a:bodyPr/>
        <a:lstStyle/>
        <a:p>
          <a:endParaRPr lang="en-AU"/>
        </a:p>
      </dgm:t>
    </dgm:pt>
    <dgm:pt modelId="{8A909EF6-69EB-4F87-9AC5-60E3B1C64D02}">
      <dgm:prSet phldrT="[Text]" phldr="0"/>
      <dgm:spPr>
        <a:noFill/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en-AU"/>
        </a:p>
      </dgm:t>
    </dgm:pt>
    <dgm:pt modelId="{A3A608A3-91B7-49BE-BF2F-824C523E370A}" type="sibTrans" cxnId="{F06A1582-9207-4AA9-B5D3-81AD1B7B019C}">
      <dgm:prSet/>
      <dgm:spPr/>
      <dgm:t>
        <a:bodyPr/>
        <a:lstStyle/>
        <a:p>
          <a:endParaRPr lang="en-AU"/>
        </a:p>
      </dgm:t>
    </dgm:pt>
    <dgm:pt modelId="{79D819D3-EECE-42F0-AC4A-9B0A583F4E75}" type="parTrans" cxnId="{F06A1582-9207-4AA9-B5D3-81AD1B7B019C}">
      <dgm:prSet/>
      <dgm:spPr/>
      <dgm:t>
        <a:bodyPr/>
        <a:lstStyle/>
        <a:p>
          <a:endParaRPr lang="en-AU"/>
        </a:p>
      </dgm:t>
    </dgm:pt>
    <dgm:pt modelId="{F49F57EA-F966-4C81-A0C5-784A000E3EA2}" type="pres">
      <dgm:prSet presAssocID="{F827BF98-BE27-4C5D-87C7-A8B06D52866D}" presName="Name0" presStyleCnt="0">
        <dgm:presLayoutVars>
          <dgm:dir/>
          <dgm:animLvl val="lvl"/>
          <dgm:resizeHandles val="exact"/>
        </dgm:presLayoutVars>
      </dgm:prSet>
      <dgm:spPr/>
    </dgm:pt>
    <dgm:pt modelId="{E599BB1F-9D4F-40AA-BDEE-879F0CEEAD03}" type="pres">
      <dgm:prSet presAssocID="{18FA1F5A-E787-4F60-83A8-9956F3575826}" presName="parTxOnly" presStyleLbl="node1" presStyleIdx="0" presStyleCnt="4" custScaleX="229560" custScaleY="272047" custLinFactX="-81148" custLinFactY="-5856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74389D52-9D09-4F7E-9CCA-E6B09AD6303B}" type="pres">
      <dgm:prSet presAssocID="{3C3C43B7-B3E4-4380-A34D-C0ED58B33F47}" presName="parTxOnlySpace" presStyleCnt="0"/>
      <dgm:spPr/>
    </dgm:pt>
    <dgm:pt modelId="{8F3021B5-7F31-4109-ABA4-027FE12554FA}" type="pres">
      <dgm:prSet presAssocID="{821412BE-5969-4F14-8114-DF5E829C1D7C}" presName="parTxOnly" presStyleLbl="node1" presStyleIdx="1" presStyleCnt="4" custScaleX="159496" custScaleY="232787" custLinFactX="-26721" custLinFactY="-5856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FA8B2331-EB3E-4C0A-A939-A72888A44B93}" type="pres">
      <dgm:prSet presAssocID="{3929D65C-6200-43D7-9566-ECBE16D466C8}" presName="parTxOnlySpace" presStyleCnt="0"/>
      <dgm:spPr/>
    </dgm:pt>
    <dgm:pt modelId="{64537832-E654-4EA3-957E-AB1B600BA2F9}" type="pres">
      <dgm:prSet presAssocID="{8A909EF6-69EB-4F87-9AC5-60E3B1C64D02}" presName="parTxOnly" presStyleLbl="node1" presStyleIdx="2" presStyleCnt="4" custScaleY="167213" custLinFactX="-49017" custLinFactY="-5856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B2E6CAF3-C482-4F36-8515-411FC7B8B1F9}" type="pres">
      <dgm:prSet presAssocID="{A3A608A3-91B7-49BE-BF2F-824C523E370A}" presName="parTxOnlySpace" presStyleCnt="0"/>
      <dgm:spPr/>
    </dgm:pt>
    <dgm:pt modelId="{BC7D8359-73D3-4907-B4D3-40537B2D290C}" type="pres">
      <dgm:prSet presAssocID="{762D39B6-ABD2-4E56-93AF-44196E98E110}" presName="parTxOnly" presStyleLbl="node1" presStyleIdx="3" presStyleCnt="4" custLinFactX="-56885" custLinFactY="-5856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3E901907-DDD9-417C-82EC-0C8F00CAFCC8}" type="presOf" srcId="{F827BF98-BE27-4C5D-87C7-A8B06D52866D}" destId="{F49F57EA-F966-4C81-A0C5-784A000E3EA2}" srcOrd="0" destOrd="0" presId="urn:microsoft.com/office/officeart/2005/8/layout/chevron1"/>
    <dgm:cxn modelId="{B5FE280F-A9D1-4F70-B0B4-0B56E7A78018}" type="presOf" srcId="{821412BE-5969-4F14-8114-DF5E829C1D7C}" destId="{8F3021B5-7F31-4109-ABA4-027FE12554FA}" srcOrd="0" destOrd="0" presId="urn:microsoft.com/office/officeart/2005/8/layout/chevron1"/>
    <dgm:cxn modelId="{65278F7F-2915-41D6-B452-251EC5274E8F}" srcId="{F827BF98-BE27-4C5D-87C7-A8B06D52866D}" destId="{18FA1F5A-E787-4F60-83A8-9956F3575826}" srcOrd="0" destOrd="0" parTransId="{4B734679-E76B-482E-92A3-F3142C9ACE47}" sibTransId="{3C3C43B7-B3E4-4380-A34D-C0ED58B33F47}"/>
    <dgm:cxn modelId="{F06A1582-9207-4AA9-B5D3-81AD1B7B019C}" srcId="{F827BF98-BE27-4C5D-87C7-A8B06D52866D}" destId="{8A909EF6-69EB-4F87-9AC5-60E3B1C64D02}" srcOrd="2" destOrd="0" parTransId="{79D819D3-EECE-42F0-AC4A-9B0A583F4E75}" sibTransId="{A3A608A3-91B7-49BE-BF2F-824C523E370A}"/>
    <dgm:cxn modelId="{975F3F86-2E81-473F-952D-54146090C841}" type="presOf" srcId="{18FA1F5A-E787-4F60-83A8-9956F3575826}" destId="{E599BB1F-9D4F-40AA-BDEE-879F0CEEAD03}" srcOrd="0" destOrd="0" presId="urn:microsoft.com/office/officeart/2005/8/layout/chevron1"/>
    <dgm:cxn modelId="{72FE4493-E232-4D8E-8DA1-68CEABE6C151}" srcId="{F827BF98-BE27-4C5D-87C7-A8B06D52866D}" destId="{762D39B6-ABD2-4E56-93AF-44196E98E110}" srcOrd="3" destOrd="0" parTransId="{EC07C430-145C-4AC1-BFB3-BEE992829645}" sibTransId="{2C100687-EFE8-4582-AE3A-9E2CC9BAE22F}"/>
    <dgm:cxn modelId="{96B5AAC1-94F1-40C3-AB17-56474A51A771}" type="presOf" srcId="{762D39B6-ABD2-4E56-93AF-44196E98E110}" destId="{BC7D8359-73D3-4907-B4D3-40537B2D290C}" srcOrd="0" destOrd="0" presId="urn:microsoft.com/office/officeart/2005/8/layout/chevron1"/>
    <dgm:cxn modelId="{815C0CD4-FDDE-4AC7-A06A-5DB3A1A42FCF}" type="presOf" srcId="{8A909EF6-69EB-4F87-9AC5-60E3B1C64D02}" destId="{64537832-E654-4EA3-957E-AB1B600BA2F9}" srcOrd="0" destOrd="0" presId="urn:microsoft.com/office/officeart/2005/8/layout/chevron1"/>
    <dgm:cxn modelId="{58E251F9-6ECC-4AB4-BEFA-744890E2A707}" srcId="{F827BF98-BE27-4C5D-87C7-A8B06D52866D}" destId="{821412BE-5969-4F14-8114-DF5E829C1D7C}" srcOrd="1" destOrd="0" parTransId="{3F2CC5B9-DED2-420D-8AB1-D7AC12CE82F3}" sibTransId="{3929D65C-6200-43D7-9566-ECBE16D466C8}"/>
    <dgm:cxn modelId="{63E60E1C-D000-49D7-B7AC-1FE6C87FBFB3}" type="presParOf" srcId="{F49F57EA-F966-4C81-A0C5-784A000E3EA2}" destId="{E599BB1F-9D4F-40AA-BDEE-879F0CEEAD03}" srcOrd="0" destOrd="0" presId="urn:microsoft.com/office/officeart/2005/8/layout/chevron1"/>
    <dgm:cxn modelId="{2038C22E-5940-4E8F-871D-9AC2068A2BD9}" type="presParOf" srcId="{F49F57EA-F966-4C81-A0C5-784A000E3EA2}" destId="{74389D52-9D09-4F7E-9CCA-E6B09AD6303B}" srcOrd="1" destOrd="0" presId="urn:microsoft.com/office/officeart/2005/8/layout/chevron1"/>
    <dgm:cxn modelId="{8C3ADFA8-B6A1-4C8B-95EB-FA8ECC565EF3}" type="presParOf" srcId="{F49F57EA-F966-4C81-A0C5-784A000E3EA2}" destId="{8F3021B5-7F31-4109-ABA4-027FE12554FA}" srcOrd="2" destOrd="0" presId="urn:microsoft.com/office/officeart/2005/8/layout/chevron1"/>
    <dgm:cxn modelId="{317719C0-4468-4B1B-96E1-895240978CE0}" type="presParOf" srcId="{F49F57EA-F966-4C81-A0C5-784A000E3EA2}" destId="{FA8B2331-EB3E-4C0A-A939-A72888A44B93}" srcOrd="3" destOrd="0" presId="urn:microsoft.com/office/officeart/2005/8/layout/chevron1"/>
    <dgm:cxn modelId="{4F600A7C-82EE-44FC-B083-7ED0F9F54356}" type="presParOf" srcId="{F49F57EA-F966-4C81-A0C5-784A000E3EA2}" destId="{64537832-E654-4EA3-957E-AB1B600BA2F9}" srcOrd="4" destOrd="0" presId="urn:microsoft.com/office/officeart/2005/8/layout/chevron1"/>
    <dgm:cxn modelId="{D42FE6E6-6900-4F00-BD5B-F9A7FEB84FCA}" type="presParOf" srcId="{F49F57EA-F966-4C81-A0C5-784A000E3EA2}" destId="{B2E6CAF3-C482-4F36-8515-411FC7B8B1F9}" srcOrd="5" destOrd="0" presId="urn:microsoft.com/office/officeart/2005/8/layout/chevron1"/>
    <dgm:cxn modelId="{947FEE51-971B-45AC-BC39-73F91B66A411}" type="presParOf" srcId="{F49F57EA-F966-4C81-A0C5-784A000E3EA2}" destId="{BC7D8359-73D3-4907-B4D3-40537B2D290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118F1-4C86-4B71-9FF1-173A4B115EC3}">
      <dsp:nvSpPr>
        <dsp:cNvPr id="0" name=""/>
        <dsp:cNvSpPr/>
      </dsp:nvSpPr>
      <dsp:spPr>
        <a:xfrm>
          <a:off x="695777" y="1943"/>
          <a:ext cx="4012164" cy="2407298"/>
        </a:xfrm>
        <a:prstGeom prst="rect">
          <a:avLst/>
        </a:prstGeom>
        <a:solidFill>
          <a:srgbClr val="9FCCD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>
            <a:solidFill>
              <a:srgbClr val="9FCCDE"/>
            </a:solidFill>
          </a:endParaRPr>
        </a:p>
      </dsp:txBody>
      <dsp:txXfrm>
        <a:off x="695777" y="1943"/>
        <a:ext cx="4012164" cy="2407298"/>
      </dsp:txXfrm>
    </dsp:sp>
    <dsp:sp modelId="{925C40B6-4275-460C-AD7C-735E2A86D067}">
      <dsp:nvSpPr>
        <dsp:cNvPr id="0" name=""/>
        <dsp:cNvSpPr/>
      </dsp:nvSpPr>
      <dsp:spPr>
        <a:xfrm>
          <a:off x="5130783" y="0"/>
          <a:ext cx="4012164" cy="2407298"/>
        </a:xfrm>
        <a:prstGeom prst="rect">
          <a:avLst/>
        </a:prstGeom>
        <a:solidFill>
          <a:srgbClr val="6691A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>
            <a:solidFill>
              <a:srgbClr val="6691AA"/>
            </a:solidFill>
          </a:endParaRPr>
        </a:p>
      </dsp:txBody>
      <dsp:txXfrm>
        <a:off x="5130783" y="0"/>
        <a:ext cx="4012164" cy="2407298"/>
      </dsp:txXfrm>
    </dsp:sp>
    <dsp:sp modelId="{B505B54D-2C11-4CB1-B4DB-9229921AAA30}">
      <dsp:nvSpPr>
        <dsp:cNvPr id="0" name=""/>
        <dsp:cNvSpPr/>
      </dsp:nvSpPr>
      <dsp:spPr>
        <a:xfrm>
          <a:off x="695777" y="2810458"/>
          <a:ext cx="4012164" cy="2407298"/>
        </a:xfrm>
        <a:prstGeom prst="rect">
          <a:avLst/>
        </a:prstGeom>
        <a:solidFill>
          <a:srgbClr val="00528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>
            <a:solidFill>
              <a:srgbClr val="005287"/>
            </a:solidFill>
          </a:endParaRPr>
        </a:p>
      </dsp:txBody>
      <dsp:txXfrm>
        <a:off x="695777" y="2810458"/>
        <a:ext cx="4012164" cy="2407298"/>
      </dsp:txXfrm>
    </dsp:sp>
    <dsp:sp modelId="{C93D44A9-0E6F-4F86-A9FD-8B466CB4F99E}">
      <dsp:nvSpPr>
        <dsp:cNvPr id="0" name=""/>
        <dsp:cNvSpPr/>
      </dsp:nvSpPr>
      <dsp:spPr>
        <a:xfrm>
          <a:off x="5117784" y="2812401"/>
          <a:ext cx="4012164" cy="2407298"/>
        </a:xfrm>
        <a:prstGeom prst="rect">
          <a:avLst/>
        </a:prstGeom>
        <a:solidFill>
          <a:srgbClr val="AF006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>
            <a:solidFill>
              <a:srgbClr val="AF0066"/>
            </a:solidFill>
          </a:endParaRPr>
        </a:p>
      </dsp:txBody>
      <dsp:txXfrm>
        <a:off x="5117784" y="2812401"/>
        <a:ext cx="4012164" cy="2407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9BB1F-9D4F-40AA-BDEE-879F0CEEAD03}">
      <dsp:nvSpPr>
        <dsp:cNvPr id="0" name=""/>
        <dsp:cNvSpPr/>
      </dsp:nvSpPr>
      <dsp:spPr>
        <a:xfrm>
          <a:off x="0" y="1179227"/>
          <a:ext cx="3334502" cy="1580661"/>
        </a:xfrm>
        <a:prstGeom prst="chevron">
          <a:avLst/>
        </a:prstGeom>
        <a:solidFill>
          <a:srgbClr val="CD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/>
        </a:p>
      </dsp:txBody>
      <dsp:txXfrm>
        <a:off x="790331" y="1179227"/>
        <a:ext cx="1753841" cy="1580661"/>
      </dsp:txXfrm>
    </dsp:sp>
    <dsp:sp modelId="{8F3021B5-7F31-4109-ABA4-027FE12554FA}">
      <dsp:nvSpPr>
        <dsp:cNvPr id="0" name=""/>
        <dsp:cNvSpPr/>
      </dsp:nvSpPr>
      <dsp:spPr>
        <a:xfrm>
          <a:off x="2659531" y="1293283"/>
          <a:ext cx="2316779" cy="1352550"/>
        </a:xfrm>
        <a:prstGeom prst="chevron">
          <a:avLst/>
        </a:prstGeom>
        <a:solidFill>
          <a:srgbClr val="323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85344" rIns="85344" bIns="85344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400" kern="1200"/>
        </a:p>
      </dsp:txBody>
      <dsp:txXfrm>
        <a:off x="3335806" y="1293283"/>
        <a:ext cx="964229" cy="1352550"/>
      </dsp:txXfrm>
    </dsp:sp>
    <dsp:sp modelId="{64537832-E654-4EA3-957E-AB1B600BA2F9}">
      <dsp:nvSpPr>
        <dsp:cNvPr id="0" name=""/>
        <dsp:cNvSpPr/>
      </dsp:nvSpPr>
      <dsp:spPr>
        <a:xfrm>
          <a:off x="4507191" y="1483783"/>
          <a:ext cx="1452562" cy="971549"/>
        </a:xfrm>
        <a:prstGeom prst="chevron">
          <a:avLst/>
        </a:pr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031" tIns="81344" rIns="81344" bIns="81344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100" kern="1200"/>
        </a:p>
      </dsp:txBody>
      <dsp:txXfrm>
        <a:off x="4992966" y="1483783"/>
        <a:ext cx="481013" cy="971549"/>
      </dsp:txXfrm>
    </dsp:sp>
    <dsp:sp modelId="{BC7D8359-73D3-4907-B4D3-40537B2D290C}">
      <dsp:nvSpPr>
        <dsp:cNvPr id="0" name=""/>
        <dsp:cNvSpPr/>
      </dsp:nvSpPr>
      <dsp:spPr>
        <a:xfrm>
          <a:off x="5700209" y="1679045"/>
          <a:ext cx="1452562" cy="581024"/>
        </a:xfrm>
        <a:prstGeom prst="chevron">
          <a:avLst/>
        </a:pr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>
            <a:solidFill>
              <a:schemeClr val="bg1">
                <a:lumMod val="75000"/>
              </a:schemeClr>
            </a:solidFill>
          </a:endParaRPr>
        </a:p>
      </dsp:txBody>
      <dsp:txXfrm>
        <a:off x="5990721" y="1679045"/>
        <a:ext cx="871538" cy="58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100F-1BB8-498B-B018-6A756491476C}" type="datetimeFigureOut">
              <a:rPr lang="en-AU" smtClean="0"/>
              <a:t>24/02/2026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FF381-06F3-4DAB-92C3-2454751F6B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93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3472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FA9A5-1166-3C47-BB6E-44BE84652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6ECC4-CB2B-FDB8-AC56-9F0CFA925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DC1F3-78B0-624E-7FB4-8DD5D2B96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773E8-5681-24F4-434B-6FA6A078A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64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BDBA-C9DD-64D0-5A32-DC4CB298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9E7C20-EDDF-9499-9E6F-D596B79DA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FF3A-EC25-7880-FBC1-3CC7BFDA3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6FFFB-3F42-CAB2-1F83-1E96DD835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85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114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35EA-FB6A-29C4-2CC3-7A20BA96D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CFA27-048F-3D09-3E91-9D396723A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2E034-48C0-87A6-8CB5-E862FFEAC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D5210-C29E-60AA-A123-E8707B4F0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7237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E4A3D-5994-60EB-89A4-800C1D72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090B8-E9FD-C2C1-8754-0310B5021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01C03-AA03-E1CA-6067-97DC959F3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9A574-C40F-D8F9-23E7-97C121306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935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A10BD-2E18-A260-62AC-27D99284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427D6-EBF8-DAA4-85B1-394BF4C6A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41D6B-045A-5F36-F2A2-E761AE2F2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0F534-A8DB-EE22-2D5F-5C5406402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69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712F6-647F-5B1C-F7FD-95B015B5C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86B6E4-8530-3DA7-4FB9-8EBAEBD17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13440-D1F4-2746-625A-6F8ADAEA3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B6ADA-182D-AEDE-6264-1544A7FA2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78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FD28C-4AB3-8BB4-275A-5748A1F7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E304C-BF64-94D8-8C81-DC327ED32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DF2DD-85B0-74BB-48A4-E509552BD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87E71-4246-4898-AD5C-E36B5D45D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50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341E-1E18-91ED-7919-7232A1F6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1B14D-F516-3AEC-DD6E-1B3ED7F84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74192-D732-8AB6-E015-69D52453B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20D16-8C4C-E886-07E7-612B53E8D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799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DA27A-2172-0151-BF09-4B1A4C97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0C7B8-C510-DAC0-7605-9F29EE09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C6182-5967-8FF2-5BB6-C7FAD370C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D09B0-7BB4-2284-304C-92265E77A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390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801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FFB3-D729-0AE1-40D1-1967D1B5F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4C772-0F09-ACC7-CD39-2227F67F8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7185F-3131-F3E5-B6C5-EACB49307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CC771-7E9A-6D6C-6E20-51353E4CD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201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714B-75DD-2396-D558-EADCA99A7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57F54-CD90-BCB1-1765-6EE496B56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A066F-756E-B168-C5B6-E1DC02909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69AA5-4AD0-2631-FB73-90123A4FA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2197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114BE-AE2F-E09E-0818-9C881EA1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D467B-87C3-8732-78A1-833A810BB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A9215-BEEE-196D-10D6-94B8F8BEE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5CFD-8229-3166-431B-82B26EF4E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66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709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83F2-D1DE-9218-83C8-DDCA0063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259E8-61F2-121E-3247-E9FBAA54C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91FD8-9591-1A86-9524-C6510503E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013C2-155D-055E-025B-EF99136D0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6816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7AA1-D16C-FBF4-F418-ECB63BC61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3A0C8-0562-1E6F-9239-0ACB7CB55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6EFF9-3F6C-D37D-30B0-38951AC92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C3D59-036F-5B89-7FFD-580A13EC4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4845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285A-73C8-0A07-98EF-2E7247B54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94031-AE29-4EA4-F050-CEE94D9C3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1B244D-ED44-3CF2-01EA-804C4D352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7CB95-B1B5-1589-4C68-CA26DA602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88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CD410-8BC0-D503-C1AC-2F43921F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72D8F-05BF-F763-20CF-85E7A3760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6747C-D119-08FD-DBEC-94905F82F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4578E-E5D6-645C-322A-8C91F1FE5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4312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A17CB-5824-7F0B-E252-E9CCE994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DCAC9-03E2-1711-80E7-242881821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5B368-1ED0-7492-F9BC-8828D3FA2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CC960-CC0E-D629-7C4F-133AB69C2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1556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5F93-7DB6-C9B0-880D-C4E93742E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4093A-B333-C9F7-4524-6FD9BA459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7FD98-AE30-E61A-08B2-562111418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5A1C6-4DB6-6EA5-D432-FDBEFE52B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744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729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E3E2-DAFE-964F-C251-D4650F3B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6C34A-441B-6B29-662B-BFD62C486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1E303-34AC-EA37-7F1D-6A854C346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5AE66-6FAD-B4BB-44A5-C4B5BC489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911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37F33-ED49-3C61-F233-246697826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D02DA-1979-3658-C9F7-63BC5D1A4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1EA74-1A1D-F99F-B64F-F76E96F49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ED9D7-73DF-A55D-E63A-118D2E33B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92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6E22-0DD4-5CF6-C599-724A5A60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C9516-8F6E-EB71-5EEA-7E4920475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7A438-6C68-C825-190F-28D760E5D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B2EA9-DF63-2566-DDF2-A2EE7BF99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250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8078-CB85-5B0F-C29A-E64FEBDB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C64FDC-D360-EDEC-2DA3-4E671DCAA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2990B-1B03-E37F-3094-2A02C48EF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0918D-78E7-A427-D4D9-663B25695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784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04B7-69B7-5EFB-74F5-499B6B90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38A7E-0601-CB02-23F6-FC97DD7D2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17870-C7DA-95CB-20EE-6317F12C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4E3BB-83D5-9B17-6C70-EE56FA8C1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756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FF381-06F3-4DAB-92C3-2454751F6B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976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4AA4B-CE05-1EC6-362A-EA3EDBE51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F4F37-445E-04A7-E544-4AF2A4A19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68FE8-082E-2DCD-279B-98CEF1D2E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15AA8-C0A4-35F4-8D92-53E7178FE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655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E0C7-CA33-4FBB-E9FA-3CFC98BF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70CBD-31C4-B6B5-E54A-2DB590312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8E06A-CCDB-13CC-2B99-0545A6004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3DF62-082E-EA40-1B83-F3FF94D8D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E9EED-B9E3-4388-9529-3CCBD43EA1E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432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em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slide 1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48A3E2-2C56-3240-9D66-DCD3B0E34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015" y="2169916"/>
            <a:ext cx="361514" cy="14058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82FEEB-F90D-4F15-B672-35B92ACAC2C1}"/>
              </a:ext>
            </a:extLst>
          </p:cNvPr>
          <p:cNvSpPr txBox="1"/>
          <p:nvPr userDrawn="1"/>
        </p:nvSpPr>
        <p:spPr>
          <a:xfrm>
            <a:off x="923015" y="1219200"/>
            <a:ext cx="1071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>
                <a:solidFill>
                  <a:srgbClr val="CDFF00"/>
                </a:solidFill>
                <a:latin typeface="Canela Light" pitchFamily="50" charset="0"/>
              </a:rPr>
              <a:t>ASQA Presentation pack 2024</a:t>
            </a:r>
            <a:endParaRPr lang="en-AU" sz="5400">
              <a:solidFill>
                <a:srgbClr val="CDFF00"/>
              </a:solidFill>
              <a:latin typeface="Canela Light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A6967F-8F1B-4D4E-B527-A23A9AD42C82}"/>
              </a:ext>
            </a:extLst>
          </p:cNvPr>
          <p:cNvSpPr txBox="1"/>
          <p:nvPr userDrawn="1"/>
        </p:nvSpPr>
        <p:spPr>
          <a:xfrm>
            <a:off x="1103772" y="2421780"/>
            <a:ext cx="5658978" cy="13866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1600" b="1">
                <a:solidFill>
                  <a:schemeClr val="accent6"/>
                </a:solidFill>
              </a:rPr>
              <a:t>This presentation pack </a:t>
            </a:r>
            <a:r>
              <a:rPr lang="en-AU" sz="1600">
                <a:solidFill>
                  <a:schemeClr val="bg1"/>
                </a:solidFill>
              </a:rPr>
              <a:t>includes an assortment of master page slide layouts with imagery, colour and content themes.</a:t>
            </a:r>
          </a:p>
          <a:p>
            <a:endParaRPr lang="en-AU" sz="160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Some elements are locked to preserve layout and content, however all elements can be edited on the master pages if required.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B95E1-2FAF-496A-8482-2AAB3B761420}"/>
              </a:ext>
            </a:extLst>
          </p:cNvPr>
          <p:cNvSpPr txBox="1"/>
          <p:nvPr userDrawn="1"/>
        </p:nvSpPr>
        <p:spPr>
          <a:xfrm>
            <a:off x="923015" y="3919704"/>
            <a:ext cx="6128234" cy="2786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AU" sz="1600" b="1">
                <a:solidFill>
                  <a:schemeClr val="bg1"/>
                </a:solidFill>
              </a:rPr>
              <a:t>To select a slide layout: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right click on the slide thumbnail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select “layout” option from flyout menu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choose desired layout from the displayed thumbnails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Charcoal or white slides can be selected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U" sz="1400">
              <a:solidFill>
                <a:schemeClr val="bg1"/>
              </a:solidFill>
            </a:endParaRPr>
          </a:p>
          <a:p>
            <a:pPr lvl="1"/>
            <a:r>
              <a:rPr lang="en-AU" sz="1600" b="1">
                <a:solidFill>
                  <a:schemeClr val="bg1"/>
                </a:solidFill>
              </a:rPr>
              <a:t>Editing considerations: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use master page formatting where possible (select View Slide Master from top menu)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copy master page elements to your presentation slide if more comprehensive editing is required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delete Master slides to reduce size of the PowerPoint 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U" sz="1600">
              <a:solidFill>
                <a:schemeClr val="bg1"/>
              </a:solidFill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AU" sz="16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36E4A2-06DF-4CEE-A2A7-4BB88A3215C4}"/>
              </a:ext>
            </a:extLst>
          </p:cNvPr>
          <p:cNvSpPr txBox="1"/>
          <p:nvPr userDrawn="1"/>
        </p:nvSpPr>
        <p:spPr>
          <a:xfrm>
            <a:off x="7918514" y="0"/>
            <a:ext cx="4271913" cy="1074046"/>
          </a:xfrm>
          <a:prstGeom prst="rect">
            <a:avLst/>
          </a:prstGeom>
          <a:solidFill>
            <a:srgbClr val="AF0066"/>
          </a:solidFill>
        </p:spPr>
        <p:txBody>
          <a:bodyPr wrap="square" lIns="360000" rIns="360000" anchor="ctr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AU" sz="1800" b="0">
                <a:solidFill>
                  <a:schemeClr val="bg1"/>
                </a:solidFill>
                <a:latin typeface="Arial Black" panose="020B0A04020102020204" pitchFamily="34" charset="0"/>
              </a:rPr>
              <a:t>PLEASE NOTE: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AU" sz="1400" b="0">
                <a:solidFill>
                  <a:schemeClr val="bg1"/>
                </a:solidFill>
              </a:rPr>
              <a:t>This slide is for guidance only and should be deleted prior to your presentation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7B689F-5A1B-422A-A993-E44E88FFF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9494" y="2287684"/>
            <a:ext cx="4686954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A8071-7FBD-468D-BD94-02635ED31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916" y="0"/>
            <a:ext cx="644508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AD9612-86C9-47DA-BB85-779A40922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95954AB-C993-4653-AFD6-FCB8710481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40856C5-7FAE-4F49-B7AB-34CA08B7A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13901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2EADE-3955-494C-9558-A2828FEB3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7221" y="0"/>
            <a:ext cx="62647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236"/>
            <a:ext cx="9296400" cy="6876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2E37BA-55C9-4508-AC7B-1AA4B20BFB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493D8D8-25D0-45D5-98BD-8410BCE50A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72AA689-7328-4044-BADB-014AC1FFE5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4726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6D8615-CD00-4875-B549-399FC8818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0495" y="0"/>
            <a:ext cx="62215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87943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6DB01D-F546-4E1C-8990-3B074483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2B37C40-5EB7-48A5-9000-FB1FF52F20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6B469F0-B0FC-444F-8AB4-5B8E3526FB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319896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9C72E-7245-4304-B075-3DA9F0D2A7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1951" y="-1"/>
            <a:ext cx="6930049" cy="6956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956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60B3CD4-FDDF-39CB-57DE-3E60FFB34B1F}"/>
              </a:ext>
            </a:extLst>
          </p:cNvPr>
          <p:cNvGrpSpPr/>
          <p:nvPr userDrawn="1"/>
        </p:nvGrpSpPr>
        <p:grpSpPr>
          <a:xfrm>
            <a:off x="0" y="-24090"/>
            <a:ext cx="9402217" cy="7090817"/>
            <a:chOff x="0" y="-24090"/>
            <a:chExt cx="9402217" cy="709081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EF83C6-393B-CFF1-6B5D-14D503DFBBD5}"/>
                </a:ext>
              </a:extLst>
            </p:cNvPr>
            <p:cNvSpPr/>
            <p:nvPr userDrawn="1"/>
          </p:nvSpPr>
          <p:spPr>
            <a:xfrm>
              <a:off x="2311400" y="-24090"/>
              <a:ext cx="7090817" cy="70908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0D1C33-8ABA-EA44-5BA0-D1C66C9A94E1}"/>
                </a:ext>
              </a:extLst>
            </p:cNvPr>
            <p:cNvSpPr/>
            <p:nvPr userDrawn="1"/>
          </p:nvSpPr>
          <p:spPr>
            <a:xfrm>
              <a:off x="0" y="-24089"/>
              <a:ext cx="5905500" cy="707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363CC3-EE62-1F46-8971-ACB4A68598F2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rgbClr val="32374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7292B54-B7EA-4669-A647-4A074837909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rgbClr val="323747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9A99112-E1A2-4A59-BC79-737A7B44EB4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rgbClr val="323747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F8CAC99-F857-4822-BBE3-98058767F93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rgbClr val="323747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B6121AF8-CE05-6996-CAF9-8F0F8C94F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4" y="519768"/>
            <a:ext cx="3927856" cy="523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AA799-D530-1233-A90C-660CDA3E2D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4" y="4958538"/>
            <a:ext cx="361514" cy="1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charcoal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FE15E-36C8-2B47-ABE1-B2C9E281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oogle Shape;164;p2">
            <a:extLst>
              <a:ext uri="{FF2B5EF4-FFF2-40B4-BE49-F238E27FC236}">
                <a16:creationId xmlns:a16="http://schemas.microsoft.com/office/drawing/2014/main" id="{7EC7AA40-9163-452C-8BC8-8F028550469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056275" y="3183426"/>
            <a:ext cx="4079459" cy="13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8;p2">
            <a:extLst>
              <a:ext uri="{FF2B5EF4-FFF2-40B4-BE49-F238E27FC236}">
                <a16:creationId xmlns:a16="http://schemas.microsoft.com/office/drawing/2014/main" id="{E0C5B915-D3CD-4CE0-81FD-2F371B7B639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40000" y="5940000"/>
            <a:ext cx="506773" cy="506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5D220-5015-4CA9-A641-1DF735C537BB}"/>
              </a:ext>
            </a:extLst>
          </p:cNvPr>
          <p:cNvSpPr txBox="1"/>
          <p:nvPr userDrawn="1"/>
        </p:nvSpPr>
        <p:spPr>
          <a:xfrm>
            <a:off x="0" y="1542376"/>
            <a:ext cx="9652000" cy="16214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4400">
                <a:solidFill>
                  <a:schemeClr val="bg1"/>
                </a:solidFill>
                <a:latin typeface="Canela Light" pitchFamily="50" charset="0"/>
                <a:ea typeface="Times New Roman"/>
                <a:cs typeface="Times New Roman"/>
                <a:sym typeface="Times New Roman"/>
              </a:rPr>
              <a:t>Acknowledgement of Country</a:t>
            </a:r>
            <a:endParaRPr lang="en-AU" sz="4400"/>
          </a:p>
        </p:txBody>
      </p:sp>
      <p:pic>
        <p:nvPicPr>
          <p:cNvPr id="2" name="Picture 1" descr="A picture containing circle, colorfulness, graphics, clock&#10;&#10;Description automatically generated">
            <a:extLst>
              <a:ext uri="{FF2B5EF4-FFF2-40B4-BE49-F238E27FC236}">
                <a16:creationId xmlns:a16="http://schemas.microsoft.com/office/drawing/2014/main" id="{C0C77B67-BED0-2950-5B27-2F97FD8CD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163280"/>
            <a:ext cx="3987301" cy="3695238"/>
          </a:xfrm>
          <a:prstGeom prst="rect">
            <a:avLst/>
          </a:prstGeom>
        </p:spPr>
      </p:pic>
      <p:pic>
        <p:nvPicPr>
          <p:cNvPr id="3" name="Picture 2" descr="A picture containing art, graphics, drawing, graphic design&#10;&#10;Description automatically generated">
            <a:extLst>
              <a:ext uri="{FF2B5EF4-FFF2-40B4-BE49-F238E27FC236}">
                <a16:creationId xmlns:a16="http://schemas.microsoft.com/office/drawing/2014/main" id="{ED332DB2-BC38-881A-6009-BC4B7A0C4A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57" y="10450"/>
            <a:ext cx="6404043" cy="6858000"/>
          </a:xfrm>
          <a:prstGeom prst="rect">
            <a:avLst/>
          </a:prstGeom>
        </p:spPr>
      </p:pic>
      <p:pic>
        <p:nvPicPr>
          <p:cNvPr id="11" name="Picture 10" descr="A picture containing colorfulness, art, graphics&#10;&#10;Description automatically generated">
            <a:extLst>
              <a:ext uri="{FF2B5EF4-FFF2-40B4-BE49-F238E27FC236}">
                <a16:creationId xmlns:a16="http://schemas.microsoft.com/office/drawing/2014/main" id="{A1B6A82D-DB67-4D36-7305-5B7323162E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2" y="-1"/>
            <a:ext cx="7278257" cy="12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FE15E-36C8-2B47-ABE1-B2C9E281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oogle Shape;164;p2">
            <a:extLst>
              <a:ext uri="{FF2B5EF4-FFF2-40B4-BE49-F238E27FC236}">
                <a16:creationId xmlns:a16="http://schemas.microsoft.com/office/drawing/2014/main" id="{7EC7AA40-9163-452C-8BC8-8F028550469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056275" y="3183426"/>
            <a:ext cx="4079459" cy="13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8;p2">
            <a:extLst>
              <a:ext uri="{FF2B5EF4-FFF2-40B4-BE49-F238E27FC236}">
                <a16:creationId xmlns:a16="http://schemas.microsoft.com/office/drawing/2014/main" id="{E0C5B915-D3CD-4CE0-81FD-2F371B7B639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40000" y="5940000"/>
            <a:ext cx="506773" cy="506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5D220-5015-4CA9-A641-1DF735C537BB}"/>
              </a:ext>
            </a:extLst>
          </p:cNvPr>
          <p:cNvSpPr txBox="1"/>
          <p:nvPr userDrawn="1"/>
        </p:nvSpPr>
        <p:spPr>
          <a:xfrm>
            <a:off x="0" y="1542376"/>
            <a:ext cx="9652000" cy="16214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4400">
                <a:solidFill>
                  <a:srgbClr val="323747"/>
                </a:solidFill>
                <a:latin typeface="Canela Light" pitchFamily="50" charset="0"/>
                <a:ea typeface="Times New Roman"/>
                <a:cs typeface="Times New Roman"/>
                <a:sym typeface="Times New Roman"/>
              </a:rPr>
              <a:t>Acknowledgement of Country</a:t>
            </a:r>
            <a:endParaRPr lang="en-AU" sz="4400">
              <a:solidFill>
                <a:srgbClr val="323747"/>
              </a:solidFill>
            </a:endParaRPr>
          </a:p>
        </p:txBody>
      </p:sp>
      <p:pic>
        <p:nvPicPr>
          <p:cNvPr id="2" name="Picture 1" descr="A picture containing circle, colorfulness, graphics, clock&#10;&#10;Description automatically generated">
            <a:extLst>
              <a:ext uri="{FF2B5EF4-FFF2-40B4-BE49-F238E27FC236}">
                <a16:creationId xmlns:a16="http://schemas.microsoft.com/office/drawing/2014/main" id="{449BF7A8-FC99-EA81-738E-D11C5693B3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163280"/>
            <a:ext cx="3987301" cy="3695238"/>
          </a:xfrm>
          <a:prstGeom prst="rect">
            <a:avLst/>
          </a:prstGeom>
        </p:spPr>
      </p:pic>
      <p:pic>
        <p:nvPicPr>
          <p:cNvPr id="3" name="Picture 2" descr="A picture containing art, graphics, drawing, graphic design&#10;&#10;Description automatically generated">
            <a:extLst>
              <a:ext uri="{FF2B5EF4-FFF2-40B4-BE49-F238E27FC236}">
                <a16:creationId xmlns:a16="http://schemas.microsoft.com/office/drawing/2014/main" id="{CC6F3A76-9BC9-712E-56B5-5683F0DC04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57" y="10450"/>
            <a:ext cx="6404043" cy="6858000"/>
          </a:xfrm>
          <a:prstGeom prst="rect">
            <a:avLst/>
          </a:prstGeom>
        </p:spPr>
      </p:pic>
      <p:pic>
        <p:nvPicPr>
          <p:cNvPr id="11" name="Picture 10" descr="A picture containing colorfulness, art, graphics&#10;&#10;Description automatically generated">
            <a:extLst>
              <a:ext uri="{FF2B5EF4-FFF2-40B4-BE49-F238E27FC236}">
                <a16:creationId xmlns:a16="http://schemas.microsoft.com/office/drawing/2014/main" id="{4FEA2855-C1CF-0BB0-4709-EA71E08F47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2" y="-1"/>
            <a:ext cx="7278257" cy="12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92000" y="2964124"/>
            <a:ext cx="5703993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Engage and </a:t>
            </a:r>
            <a:r>
              <a:rPr lang="en-AU" sz="2200" b="1">
                <a:solidFill>
                  <a:srgbClr val="CDFF00"/>
                </a:solidFill>
              </a:rPr>
              <a:t>collaborate</a:t>
            </a: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with the sector</a:t>
            </a:r>
            <a:endParaRPr lang="en-AU" sz="2200">
              <a:solidFill>
                <a:schemeClr val="bg1"/>
              </a:solidFill>
            </a:endParaRPr>
          </a:p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 transparent and </a:t>
            </a:r>
            <a:r>
              <a:rPr lang="en-AU" sz="2200" b="1">
                <a:solidFill>
                  <a:srgbClr val="CDFF00"/>
                </a:solidFill>
              </a:rPr>
              <a:t>consistent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200">
                <a:solidFill>
                  <a:schemeClr val="bg1"/>
                </a:solidFill>
              </a:rPr>
              <a:t>in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our regulatory approach</a:t>
            </a:r>
          </a:p>
          <a:p>
            <a:pPr marL="114300">
              <a:lnSpc>
                <a:spcPct val="115000"/>
              </a:lnSpc>
              <a:spcAft>
                <a:spcPts val="800"/>
              </a:spcAft>
              <a:buClr>
                <a:srgbClr val="9FCCDD"/>
              </a:buClr>
              <a:buSzPts val="1800"/>
            </a:pPr>
            <a:r>
              <a:rPr lang="en-AU" sz="2200">
                <a:solidFill>
                  <a:schemeClr val="bg1"/>
                </a:solidFill>
              </a:rPr>
              <a:t>Promote </a:t>
            </a:r>
            <a:r>
              <a:rPr lang="en-AU" sz="2200" b="1">
                <a:solidFill>
                  <a:srgbClr val="CDFF00"/>
                </a:solidFill>
              </a:rPr>
              <a:t>continuous improvement</a:t>
            </a:r>
            <a:r>
              <a:rPr lang="en-AU" sz="2200">
                <a:solidFill>
                  <a:srgbClr val="CDFF00"/>
                </a:solidFill>
              </a:rPr>
              <a:t> </a:t>
            </a:r>
            <a:r>
              <a:rPr lang="en-AU" sz="2200">
                <a:solidFill>
                  <a:schemeClr val="bg1"/>
                </a:solidFill>
              </a:rPr>
              <a:t>and 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self-assurance in quality training outcomes</a:t>
            </a:r>
            <a:endParaRPr lang="en-AU" sz="2200">
              <a:solidFill>
                <a:schemeClr val="bg1"/>
              </a:solidFill>
            </a:endParaRPr>
          </a:p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Our approach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AAD5B-4FA5-47B7-9AA0-64ED6FBB2E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57" y="2403200"/>
            <a:ext cx="3722243" cy="3721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5CC1CE-180B-4667-AA4E-02A7A75380B6}"/>
              </a:ext>
            </a:extLst>
          </p:cNvPr>
          <p:cNvSpPr txBox="1"/>
          <p:nvPr userDrawn="1"/>
        </p:nvSpPr>
        <p:spPr>
          <a:xfrm>
            <a:off x="6865942" y="4385641"/>
            <a:ext cx="1247937" cy="2667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l"/>
            <a:r>
              <a:rPr lang="en-AU" sz="1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Consistency</a:t>
            </a:r>
            <a:endParaRPr lang="en-AU" sz="1000">
              <a:solidFill>
                <a:schemeClr val="bg1"/>
              </a:solidFill>
              <a:latin typeface="Canela-Light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C9E34-F15F-4321-9CE6-FA7298AF8ED2}"/>
              </a:ext>
            </a:extLst>
          </p:cNvPr>
          <p:cNvCxnSpPr>
            <a:cxnSpLocks/>
          </p:cNvCxnSpPr>
          <p:nvPr userDrawn="1"/>
        </p:nvCxnSpPr>
        <p:spPr>
          <a:xfrm>
            <a:off x="6887373" y="4440071"/>
            <a:ext cx="0" cy="1836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E29F56-211B-435C-88BB-702718728774}"/>
              </a:ext>
            </a:extLst>
          </p:cNvPr>
          <p:cNvCxnSpPr/>
          <p:nvPr userDrawn="1"/>
        </p:nvCxnSpPr>
        <p:spPr>
          <a:xfrm>
            <a:off x="6887373" y="4623766"/>
            <a:ext cx="15049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3B4E721-B1A7-41F5-BB8D-9301ED9CB77A}"/>
              </a:ext>
            </a:extLst>
          </p:cNvPr>
          <p:cNvSpPr txBox="1"/>
          <p:nvPr userDrawn="1"/>
        </p:nvSpPr>
        <p:spPr>
          <a:xfrm>
            <a:off x="9889464" y="2964124"/>
            <a:ext cx="1510004" cy="2667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endParaRPr lang="en-AU" sz="1000">
              <a:solidFill>
                <a:schemeClr val="bg1"/>
              </a:solidFill>
              <a:latin typeface="Canela-Light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8FC3AF-907E-46C9-9420-336A1C92BAA1}"/>
              </a:ext>
            </a:extLst>
          </p:cNvPr>
          <p:cNvCxnSpPr>
            <a:cxnSpLocks/>
          </p:cNvCxnSpPr>
          <p:nvPr userDrawn="1"/>
        </p:nvCxnSpPr>
        <p:spPr>
          <a:xfrm>
            <a:off x="11394479" y="3018554"/>
            <a:ext cx="0" cy="1836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2D1861-E89F-4E7C-B492-F181308005C5}"/>
              </a:ext>
            </a:extLst>
          </p:cNvPr>
          <p:cNvCxnSpPr/>
          <p:nvPr userDrawn="1"/>
        </p:nvCxnSpPr>
        <p:spPr>
          <a:xfrm>
            <a:off x="9889529" y="3202249"/>
            <a:ext cx="15049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FB6DD5-B2C8-445F-A46C-00B32B55B0FB}"/>
              </a:ext>
            </a:extLst>
          </p:cNvPr>
          <p:cNvSpPr txBox="1"/>
          <p:nvPr userDrawn="1"/>
        </p:nvSpPr>
        <p:spPr>
          <a:xfrm>
            <a:off x="7252184" y="6268108"/>
            <a:ext cx="2280277" cy="2667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Continuous Improvement</a:t>
            </a:r>
            <a:endParaRPr lang="en-AU" sz="1000">
              <a:solidFill>
                <a:schemeClr val="bg1"/>
              </a:solidFill>
              <a:latin typeface="Canela-Light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C6FF64-3EF3-4FE7-996B-E266B5D25961}"/>
              </a:ext>
            </a:extLst>
          </p:cNvPr>
          <p:cNvCxnSpPr>
            <a:cxnSpLocks/>
          </p:cNvCxnSpPr>
          <p:nvPr userDrawn="1"/>
        </p:nvCxnSpPr>
        <p:spPr>
          <a:xfrm>
            <a:off x="9517778" y="5924550"/>
            <a:ext cx="0" cy="5816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28A9F1-0792-446B-8F11-548277F7A0B2}"/>
              </a:ext>
            </a:extLst>
          </p:cNvPr>
          <p:cNvCxnSpPr>
            <a:cxnSpLocks/>
          </p:cNvCxnSpPr>
          <p:nvPr userDrawn="1"/>
        </p:nvCxnSpPr>
        <p:spPr>
          <a:xfrm>
            <a:off x="7907255" y="6506233"/>
            <a:ext cx="16105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0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14F822-EDBA-45A1-8121-9BAF16C93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92000" y="2964124"/>
            <a:ext cx="5703993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Engage and </a:t>
            </a:r>
            <a:r>
              <a:rPr lang="en-AU" sz="2200" b="1">
                <a:solidFill>
                  <a:schemeClr val="accent5"/>
                </a:solidFill>
              </a:rPr>
              <a:t>collaborate</a:t>
            </a: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the sector</a:t>
            </a:r>
            <a:endParaRPr lang="en-AU" sz="2200">
              <a:solidFill>
                <a:srgbClr val="000000"/>
              </a:solidFill>
            </a:endParaRPr>
          </a:p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transparent and </a:t>
            </a:r>
            <a:r>
              <a:rPr lang="en-AU" sz="2200" b="1">
                <a:solidFill>
                  <a:schemeClr val="accent5"/>
                </a:solidFill>
              </a:rPr>
              <a:t>consistent</a:t>
            </a: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200">
                <a:solidFill>
                  <a:srgbClr val="000000"/>
                </a:solidFill>
              </a:rPr>
              <a:t>in</a:t>
            </a: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our regulatory approach</a:t>
            </a:r>
          </a:p>
          <a:p>
            <a:pPr marL="114300">
              <a:lnSpc>
                <a:spcPct val="115000"/>
              </a:lnSpc>
              <a:spcAft>
                <a:spcPts val="800"/>
              </a:spcAft>
              <a:buClr>
                <a:srgbClr val="9FCCDD"/>
              </a:buClr>
              <a:buSzPts val="1800"/>
            </a:pPr>
            <a:r>
              <a:rPr lang="en-AU" sz="2200">
                <a:solidFill>
                  <a:srgbClr val="000000"/>
                </a:solidFill>
              </a:rPr>
              <a:t>Promote </a:t>
            </a:r>
            <a:r>
              <a:rPr lang="en-AU" sz="2200" b="1">
                <a:solidFill>
                  <a:schemeClr val="accent5"/>
                </a:solidFill>
              </a:rPr>
              <a:t>continuous improvement</a:t>
            </a:r>
            <a:r>
              <a:rPr lang="en-AU" sz="2200">
                <a:solidFill>
                  <a:srgbClr val="000000"/>
                </a:solidFill>
              </a:rPr>
              <a:t> and </a:t>
            </a:r>
            <a:r>
              <a:rPr lang="en-AU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self-assurance in quality training outcomes</a:t>
            </a:r>
            <a:endParaRPr lang="en-AU" sz="2200">
              <a:solidFill>
                <a:srgbClr val="000000"/>
              </a:solidFill>
            </a:endParaRPr>
          </a:p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latin typeface="Canela Light" pitchFamily="50" charset="0"/>
              </a:rPr>
              <a:t>Our approach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15C411-C68C-42F6-9EDE-DC4D723C4322}"/>
              </a:ext>
            </a:extLst>
          </p:cNvPr>
          <p:cNvGrpSpPr/>
          <p:nvPr userDrawn="1"/>
        </p:nvGrpSpPr>
        <p:grpSpPr>
          <a:xfrm>
            <a:off x="6865942" y="2401753"/>
            <a:ext cx="4533526" cy="4133055"/>
            <a:chOff x="6865942" y="2401753"/>
            <a:chExt cx="4533526" cy="413305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D0DF1D-71E4-4639-97C1-BCF9E1452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556" y="2401753"/>
              <a:ext cx="3722244" cy="37211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95C027-587C-4AB3-9BC2-9E29878D8AF9}"/>
                </a:ext>
              </a:extLst>
            </p:cNvPr>
            <p:cNvSpPr txBox="1"/>
            <p:nvPr userDrawn="1"/>
          </p:nvSpPr>
          <p:spPr>
            <a:xfrm>
              <a:off x="6865942" y="4385641"/>
              <a:ext cx="1247937" cy="266700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l"/>
              <a:r>
                <a:rPr lang="en-AU" sz="1000">
                  <a:solidFill>
                    <a:srgbClr val="323747"/>
                  </a:solidFill>
                  <a:latin typeface="Arial"/>
                  <a:ea typeface="Arial"/>
                  <a:cs typeface="Arial"/>
                  <a:sym typeface="Arial"/>
                </a:rPr>
                <a:t>Consistency</a:t>
              </a:r>
              <a:endParaRPr lang="en-AU" sz="1000">
                <a:solidFill>
                  <a:srgbClr val="323747"/>
                </a:solidFill>
                <a:latin typeface="Canela-Light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09C28B-F8A9-45DD-9226-431A681603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87373" y="4440071"/>
              <a:ext cx="0" cy="183695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FAEDD9-A230-4A87-BBCF-BAF265B4C2CA}"/>
                </a:ext>
              </a:extLst>
            </p:cNvPr>
            <p:cNvCxnSpPr/>
            <p:nvPr userDrawn="1"/>
          </p:nvCxnSpPr>
          <p:spPr>
            <a:xfrm>
              <a:off x="6887373" y="4623766"/>
              <a:ext cx="1504950" cy="0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1C8D10-7333-42F2-9E05-61CF3857152B}"/>
                </a:ext>
              </a:extLst>
            </p:cNvPr>
            <p:cNvSpPr txBox="1"/>
            <p:nvPr userDrawn="1"/>
          </p:nvSpPr>
          <p:spPr>
            <a:xfrm>
              <a:off x="9889464" y="2964124"/>
              <a:ext cx="1510004" cy="266700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AU" sz="1000">
                  <a:solidFill>
                    <a:srgbClr val="323747"/>
                  </a:solidFill>
                  <a:latin typeface="Arial"/>
                  <a:ea typeface="Arial"/>
                  <a:cs typeface="Arial"/>
                  <a:sym typeface="Arial"/>
                </a:rPr>
                <a:t>Collaboration</a:t>
              </a:r>
              <a:endParaRPr lang="en-AU" sz="1000">
                <a:solidFill>
                  <a:srgbClr val="323747"/>
                </a:solidFill>
                <a:latin typeface="Canela-Light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72D32C-6E81-4801-B5B8-FDDFBE2923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394479" y="3018554"/>
              <a:ext cx="0" cy="183695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159755-268B-4230-BE07-B0D18C8B118B}"/>
                </a:ext>
              </a:extLst>
            </p:cNvPr>
            <p:cNvCxnSpPr/>
            <p:nvPr userDrawn="1"/>
          </p:nvCxnSpPr>
          <p:spPr>
            <a:xfrm>
              <a:off x="9889529" y="3202249"/>
              <a:ext cx="1504950" cy="0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60FFBA-3B56-4576-805C-3021E6F5D334}"/>
                </a:ext>
              </a:extLst>
            </p:cNvPr>
            <p:cNvSpPr txBox="1"/>
            <p:nvPr userDrawn="1"/>
          </p:nvSpPr>
          <p:spPr>
            <a:xfrm>
              <a:off x="7252184" y="6268108"/>
              <a:ext cx="2280277" cy="266700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AU" sz="1000">
                  <a:solidFill>
                    <a:srgbClr val="323747"/>
                  </a:solidFill>
                  <a:latin typeface="Arial"/>
                  <a:ea typeface="Arial"/>
                  <a:cs typeface="Arial"/>
                  <a:sym typeface="Arial"/>
                </a:rPr>
                <a:t>Continuous Improvement</a:t>
              </a:r>
              <a:endParaRPr lang="en-AU" sz="1000">
                <a:solidFill>
                  <a:srgbClr val="323747"/>
                </a:solidFill>
                <a:latin typeface="Canela-Light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2A8904-E5B9-4E92-845B-FA14D50F1E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17778" y="5924550"/>
              <a:ext cx="0" cy="581683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8A2703-07D4-44DC-B58F-9775B4278D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07255" y="6506233"/>
              <a:ext cx="1610523" cy="0"/>
            </a:xfrm>
            <a:prstGeom prst="line">
              <a:avLst/>
            </a:prstGeom>
            <a:ln>
              <a:solidFill>
                <a:srgbClr val="323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654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mandate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92000" y="2964124"/>
            <a:ext cx="5703993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ASQA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has a dual mandate to protect and enhance quality VET and to protect students and the reputation of VET nationally and internationally by holding providers to account to meet their responsibilities.</a:t>
            </a:r>
            <a:endParaRPr lang="en-AU" sz="2200">
              <a:solidFill>
                <a:schemeClr val="bg1"/>
              </a:solidFill>
            </a:endParaRPr>
          </a:p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Dual mandate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manda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92000" y="2964124"/>
            <a:ext cx="5703993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 b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ASQA</a:t>
            </a:r>
            <a:r>
              <a:rPr lang="en-AU" sz="220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has a dual mandate to protect and enhance quality VET and to protect students and the reputation of VET nationally and internationally by holding providers to account to meet their responsibilities.</a:t>
            </a:r>
            <a:endParaRPr lang="en-AU" sz="2200">
              <a:solidFill>
                <a:schemeClr val="tx2"/>
              </a:solidFill>
            </a:endParaRPr>
          </a:p>
          <a:p>
            <a:pPr algn="ctr"/>
            <a:endParaRPr lang="en-AU" sz="6500">
              <a:solidFill>
                <a:schemeClr val="tx2"/>
              </a:solidFill>
              <a:latin typeface="Canela-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9CA75-87E0-F5E6-4885-E1DB98DC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C87FA-2EF9-914C-08FB-8CA8D5DC0916}"/>
              </a:ext>
            </a:extLst>
          </p:cNvPr>
          <p:cNvSpPr txBox="1"/>
          <p:nvPr userDrawn="1"/>
        </p:nvSpPr>
        <p:spPr>
          <a:xfrm>
            <a:off x="792001" y="769505"/>
            <a:ext cx="7996400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latin typeface="Canela Light" pitchFamily="50" charset="0"/>
              </a:rPr>
              <a:t>Dual mandate</a:t>
            </a:r>
          </a:p>
        </p:txBody>
      </p:sp>
    </p:spTree>
    <p:extLst>
      <p:ext uri="{BB962C8B-B14F-4D97-AF65-F5344CB8AC3E}">
        <p14:creationId xmlns:p14="http://schemas.microsoft.com/office/powerpoint/2010/main" val="164982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slide 2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48A3E2-2C56-3240-9D66-DCD3B0E34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015" y="2169916"/>
            <a:ext cx="361514" cy="14058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82FEEB-F90D-4F15-B672-35B92ACAC2C1}"/>
              </a:ext>
            </a:extLst>
          </p:cNvPr>
          <p:cNvSpPr txBox="1"/>
          <p:nvPr userDrawn="1"/>
        </p:nvSpPr>
        <p:spPr>
          <a:xfrm>
            <a:off x="923015" y="1219200"/>
            <a:ext cx="1071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>
                <a:solidFill>
                  <a:srgbClr val="CDFF00"/>
                </a:solidFill>
                <a:latin typeface="Canela Light" pitchFamily="50" charset="0"/>
              </a:rPr>
              <a:t>The easy way to create slides</a:t>
            </a:r>
            <a:endParaRPr lang="en-AU" sz="5400">
              <a:solidFill>
                <a:srgbClr val="CDFF00"/>
              </a:solidFill>
              <a:latin typeface="Canela Light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A6967F-8F1B-4D4E-B527-A23A9AD42C82}"/>
              </a:ext>
            </a:extLst>
          </p:cNvPr>
          <p:cNvSpPr txBox="1"/>
          <p:nvPr userDrawn="1"/>
        </p:nvSpPr>
        <p:spPr>
          <a:xfrm>
            <a:off x="1103771" y="2421780"/>
            <a:ext cx="5824929" cy="110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1600" b="1">
                <a:solidFill>
                  <a:schemeClr val="accent6"/>
                </a:solidFill>
              </a:rPr>
              <a:t>The thumbnail view </a:t>
            </a:r>
            <a:r>
              <a:rPr lang="en-AU" sz="1600">
                <a:solidFill>
                  <a:schemeClr val="bg1"/>
                </a:solidFill>
              </a:rPr>
              <a:t>shows an assortment of editable base layouts. Variations of these slides are found in the slide pack master pages.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98571-92F0-4B93-923E-D2CF78DD66D8}"/>
              </a:ext>
            </a:extLst>
          </p:cNvPr>
          <p:cNvSpPr txBox="1"/>
          <p:nvPr userDrawn="1"/>
        </p:nvSpPr>
        <p:spPr>
          <a:xfrm>
            <a:off x="7918514" y="0"/>
            <a:ext cx="4271913" cy="1074046"/>
          </a:xfrm>
          <a:prstGeom prst="rect">
            <a:avLst/>
          </a:prstGeom>
          <a:solidFill>
            <a:srgbClr val="AF0066"/>
          </a:solidFill>
        </p:spPr>
        <p:txBody>
          <a:bodyPr wrap="square" lIns="360000" rIns="360000" anchor="ctr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AU" sz="1800" b="0">
                <a:solidFill>
                  <a:schemeClr val="bg1"/>
                </a:solidFill>
                <a:latin typeface="Arial Black" panose="020B0A04020102020204" pitchFamily="34" charset="0"/>
              </a:rPr>
              <a:t>PLEASE NOTE: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AU" sz="1400" b="0">
                <a:solidFill>
                  <a:schemeClr val="bg1"/>
                </a:solidFill>
              </a:rPr>
              <a:t>This slide is for guidance only and should be deleted prior to your presentation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01D7E-9875-4BBA-B017-67121C7710D7}"/>
              </a:ext>
            </a:extLst>
          </p:cNvPr>
          <p:cNvSpPr txBox="1"/>
          <p:nvPr userDrawn="1"/>
        </p:nvSpPr>
        <p:spPr>
          <a:xfrm>
            <a:off x="622303" y="3657766"/>
            <a:ext cx="6117861" cy="32002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AU" sz="1600" b="1">
                <a:solidFill>
                  <a:schemeClr val="bg1"/>
                </a:solidFill>
              </a:rPr>
              <a:t>Simply: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find the pre-configured slide layout you like from the slide thumbnail list. 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drag it to where you want it within the presentation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edit the slide content as required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>
                <a:solidFill>
                  <a:schemeClr val="bg1"/>
                </a:solidFill>
              </a:rPr>
              <a:t>delete any slides you don’t need, including this one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your presentation should usually include the following core slides:</a:t>
            </a:r>
          </a:p>
          <a:p>
            <a:pPr marL="1714500" lvl="3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Title</a:t>
            </a:r>
          </a:p>
          <a:p>
            <a:pPr marL="1714500" lvl="3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Acknowledgement of country</a:t>
            </a:r>
          </a:p>
          <a:p>
            <a:pPr marL="1714500" lvl="3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Session topics</a:t>
            </a:r>
          </a:p>
          <a:p>
            <a:pPr marL="1714500" lvl="3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3A498E-BBFE-42D0-AD2C-3C1517A8A432}"/>
              </a:ext>
            </a:extLst>
          </p:cNvPr>
          <p:cNvSpPr txBox="1"/>
          <p:nvPr userDrawn="1"/>
        </p:nvSpPr>
        <p:spPr>
          <a:xfrm>
            <a:off x="6581993" y="3733014"/>
            <a:ext cx="5144951" cy="26442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AU" sz="1600" b="1">
                <a:solidFill>
                  <a:schemeClr val="bg1"/>
                </a:solidFill>
              </a:rPr>
              <a:t>Keep within the ASQA brand: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>
                <a:solidFill>
                  <a:schemeClr val="bg1"/>
                </a:solidFill>
              </a:rPr>
              <a:t>only use brand colours from within this slide pack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maintain consistency with headline fonts, size and position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create headline text and word count to suit heading sizes rather than altering headline sizes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bg1"/>
                </a:solidFill>
              </a:rPr>
              <a:t>only approved, licensed images should be used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endParaRPr lang="en-AU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42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package assurance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78488" y="2617475"/>
            <a:ext cx="6161693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ASQA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is the independent body responsible for </a:t>
            </a:r>
            <a:r>
              <a:rPr lang="en-AU" sz="22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training package assurance 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from 1 January 2023.  We will assess training packages for compliance against standards and policies set by Skills Ministers, ensuring training packages are </a:t>
            </a:r>
            <a:r>
              <a:rPr lang="en-AU" sz="22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high quality 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 meet the needs of </a:t>
            </a:r>
            <a:r>
              <a:rPr lang="en-AU" sz="22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employers and students</a:t>
            </a:r>
            <a:r>
              <a:rPr lang="en-AU" sz="22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Training Package Assurance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2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package assuranc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08E5-7AC0-42A0-A53C-DAE2FEFBBB60}"/>
              </a:ext>
            </a:extLst>
          </p:cNvPr>
          <p:cNvSpPr txBox="1"/>
          <p:nvPr userDrawn="1"/>
        </p:nvSpPr>
        <p:spPr>
          <a:xfrm>
            <a:off x="792000" y="2602174"/>
            <a:ext cx="6113625" cy="33764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114300">
              <a:lnSpc>
                <a:spcPct val="115000"/>
              </a:lnSpc>
              <a:buClr>
                <a:srgbClr val="9FCCDD"/>
              </a:buClr>
              <a:buSzPts val="1800"/>
            </a:pPr>
            <a:r>
              <a:rPr lang="en-AU" sz="2200" b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ASQA</a:t>
            </a:r>
            <a:r>
              <a:rPr lang="en-AU" sz="220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is the independent body responsible for </a:t>
            </a:r>
            <a:r>
              <a:rPr lang="en-AU" sz="2200" b="1">
                <a:solidFill>
                  <a:srgbClr val="AF0066"/>
                </a:solidFill>
                <a:latin typeface="Arial"/>
                <a:ea typeface="Arial"/>
                <a:cs typeface="Arial"/>
                <a:sym typeface="Arial"/>
              </a:rPr>
              <a:t>training package assurance </a:t>
            </a:r>
            <a:r>
              <a:rPr lang="en-AU" sz="220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from 1 January 2023.  We will assess training packages for compliance against standards and policies set by Skills Ministers, ensuring training packages are </a:t>
            </a:r>
            <a:r>
              <a:rPr lang="en-AU" sz="2200" b="1">
                <a:solidFill>
                  <a:srgbClr val="AF0066"/>
                </a:solidFill>
                <a:latin typeface="Arial"/>
                <a:ea typeface="Arial"/>
                <a:cs typeface="Arial"/>
                <a:sym typeface="Arial"/>
              </a:rPr>
              <a:t>high quality</a:t>
            </a:r>
            <a:r>
              <a:rPr lang="en-AU" sz="22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20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to meet the needs of </a:t>
            </a:r>
            <a:r>
              <a:rPr lang="en-AU" sz="2200" b="1">
                <a:solidFill>
                  <a:srgbClr val="AF0066"/>
                </a:solidFill>
                <a:latin typeface="Arial"/>
                <a:ea typeface="Arial"/>
                <a:cs typeface="Arial"/>
                <a:sym typeface="Arial"/>
              </a:rPr>
              <a:t>employers and students</a:t>
            </a:r>
            <a:r>
              <a:rPr lang="en-AU" sz="2200">
                <a:solidFill>
                  <a:srgbClr val="AF00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AU" sz="6500">
              <a:solidFill>
                <a:srgbClr val="AF0066"/>
              </a:solidFill>
              <a:latin typeface="Canela-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9CA75-87E0-F5E6-4885-E1DB98DC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C87FA-2EF9-914C-08FB-8CA8D5DC0916}"/>
              </a:ext>
            </a:extLst>
          </p:cNvPr>
          <p:cNvSpPr txBox="1"/>
          <p:nvPr userDrawn="1"/>
        </p:nvSpPr>
        <p:spPr>
          <a:xfrm>
            <a:off x="792001" y="769505"/>
            <a:ext cx="7996400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latin typeface="Canela Light" pitchFamily="50" charset="0"/>
              </a:rPr>
              <a:t>Training Package Assurance</a:t>
            </a:r>
          </a:p>
        </p:txBody>
      </p:sp>
    </p:spTree>
    <p:extLst>
      <p:ext uri="{BB962C8B-B14F-4D97-AF65-F5344CB8AC3E}">
        <p14:creationId xmlns:p14="http://schemas.microsoft.com/office/powerpoint/2010/main" val="2134285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strategies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Add heading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4400">
              <a:solidFill>
                <a:schemeClr val="bg1"/>
              </a:solidFill>
              <a:latin typeface="Canela Light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151BB-C4EC-ADF5-F971-E629EAE5C47B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Treatment strategies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EF36C4-BBA4-8E0C-6108-616A758A208D}"/>
              </a:ext>
            </a:extLst>
          </p:cNvPr>
          <p:cNvCxnSpPr>
            <a:cxnSpLocks/>
          </p:cNvCxnSpPr>
          <p:nvPr userDrawn="1"/>
        </p:nvCxnSpPr>
        <p:spPr>
          <a:xfrm>
            <a:off x="5504660" y="2831690"/>
            <a:ext cx="0" cy="402631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D1778C-5567-C7AB-1E3E-21F250FA0B1A}"/>
              </a:ext>
            </a:extLst>
          </p:cNvPr>
          <p:cNvSpPr txBox="1">
            <a:spLocks/>
          </p:cNvSpPr>
          <p:nvPr userDrawn="1"/>
        </p:nvSpPr>
        <p:spPr>
          <a:xfrm>
            <a:off x="1078330" y="2265642"/>
            <a:ext cx="6757260" cy="72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AU" sz="1800" b="1">
                <a:solidFill>
                  <a:srgbClr val="CD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ASQA’s Regulatory treatment strategies</a:t>
            </a:r>
            <a:r>
              <a:rPr lang="en-AU" sz="1800">
                <a:solidFill>
                  <a:srgbClr val="CD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are risk-based, proportionate and fit-for-purpose</a:t>
            </a:r>
            <a:endParaRPr lang="en-AU">
              <a:solidFill>
                <a:srgbClr val="CDFF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F912410-B654-7BEC-6987-CB74935ABC42}"/>
              </a:ext>
            </a:extLst>
          </p:cNvPr>
          <p:cNvSpPr txBox="1">
            <a:spLocks/>
          </p:cNvSpPr>
          <p:nvPr userDrawn="1"/>
        </p:nvSpPr>
        <p:spPr>
          <a:xfrm>
            <a:off x="1078330" y="3275013"/>
            <a:ext cx="3952875" cy="325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Information and education campaigns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Collaboration with regulators and other key stakeholders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Stakeholder engagement activities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Registration and approvals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Course accreditation</a:t>
            </a:r>
            <a:endParaRPr lang="en-AU" sz="1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9384527-4F69-28C6-850A-B9CB9BB33B4A}"/>
              </a:ext>
            </a:extLst>
          </p:cNvPr>
          <p:cNvSpPr txBox="1">
            <a:spLocks/>
          </p:cNvSpPr>
          <p:nvPr userDrawn="1"/>
        </p:nvSpPr>
        <p:spPr>
          <a:xfrm>
            <a:off x="6096000" y="3274377"/>
            <a:ext cx="3486533" cy="3257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Monitoring and performance assessment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Targeted audits or investigations of providers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Compliance management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Internal review of decisions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/>
            </a:pPr>
            <a:endParaRPr lang="en-AU" sz="1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039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strategies 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9CA75-87E0-F5E6-4885-E1DB98DC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  <p:sp>
        <p:nvSpPr>
          <p:cNvPr id="3" name="TextBox 2" descr="Add heading">
            <a:extLst>
              <a:ext uri="{FF2B5EF4-FFF2-40B4-BE49-F238E27FC236}">
                <a16:creationId xmlns:a16="http://schemas.microsoft.com/office/drawing/2014/main" id="{ACB149FA-6E2F-2317-D7F9-DDE70910CEFA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4400">
              <a:solidFill>
                <a:schemeClr val="bg1"/>
              </a:solidFill>
              <a:latin typeface="Canela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B1316-803D-7756-B5E9-28FC691ADA78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>
                <a:solidFill>
                  <a:srgbClr val="323747"/>
                </a:solidFill>
                <a:latin typeface="Canela Light" pitchFamily="50" charset="0"/>
              </a:rPr>
              <a:t>Treatment strategies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EDFE66-9D78-6B72-15E9-79F5B3444727}"/>
              </a:ext>
            </a:extLst>
          </p:cNvPr>
          <p:cNvCxnSpPr>
            <a:cxnSpLocks/>
          </p:cNvCxnSpPr>
          <p:nvPr userDrawn="1"/>
        </p:nvCxnSpPr>
        <p:spPr>
          <a:xfrm>
            <a:off x="5504660" y="2831690"/>
            <a:ext cx="0" cy="4026310"/>
          </a:xfrm>
          <a:prstGeom prst="line">
            <a:avLst/>
          </a:prstGeom>
          <a:ln w="12700">
            <a:solidFill>
              <a:srgbClr val="A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EDB834-AD17-3E3E-6845-765CA8E2805A}"/>
              </a:ext>
            </a:extLst>
          </p:cNvPr>
          <p:cNvSpPr txBox="1">
            <a:spLocks/>
          </p:cNvSpPr>
          <p:nvPr userDrawn="1"/>
        </p:nvSpPr>
        <p:spPr>
          <a:xfrm>
            <a:off x="1078330" y="2265642"/>
            <a:ext cx="6757260" cy="72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AU" sz="1800" b="1">
                <a:solidFill>
                  <a:srgbClr val="A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ASQA’s Regulatory treatment strategies</a:t>
            </a:r>
            <a:r>
              <a:rPr lang="en-AU" sz="1800">
                <a:solidFill>
                  <a:srgbClr val="AF00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are risk-based, proportionate and fit-for-purpose</a:t>
            </a:r>
            <a:endParaRPr lang="en-AU">
              <a:solidFill>
                <a:srgbClr val="AF0066"/>
              </a:solidFill>
              <a:highlight>
                <a:srgbClr val="FFFF00"/>
              </a:highlight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2980DE-6E03-2485-9EBD-ADCBE73DE672}"/>
              </a:ext>
            </a:extLst>
          </p:cNvPr>
          <p:cNvSpPr txBox="1">
            <a:spLocks/>
          </p:cNvSpPr>
          <p:nvPr userDrawn="1"/>
        </p:nvSpPr>
        <p:spPr>
          <a:xfrm>
            <a:off x="1078330" y="3275013"/>
            <a:ext cx="3952875" cy="325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Information and education campaigns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Collaboration with regulators and other key stakeholders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Stakeholder engagement activities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Registration and approvals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Course accreditation</a:t>
            </a:r>
            <a:endParaRPr lang="en-AU" sz="1800">
              <a:solidFill>
                <a:srgbClr val="32374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AF0066"/>
              </a:buClr>
              <a:buFont typeface="Arial" panose="020B0604020202020204" pitchFamily="34" charset="0"/>
              <a:buChar char="•"/>
            </a:pPr>
            <a:endParaRPr lang="en-AU">
              <a:solidFill>
                <a:srgbClr val="323747"/>
              </a:solidFill>
              <a:highlight>
                <a:srgbClr val="FFFF00"/>
              </a:highlight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206CA9-BB92-D264-F86E-D91EDCCD16FE}"/>
              </a:ext>
            </a:extLst>
          </p:cNvPr>
          <p:cNvSpPr txBox="1">
            <a:spLocks/>
          </p:cNvSpPr>
          <p:nvPr userDrawn="1"/>
        </p:nvSpPr>
        <p:spPr>
          <a:xfrm>
            <a:off x="6096000" y="3274377"/>
            <a:ext cx="3486533" cy="3257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Monitoring and performance assessment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Targeted audits or investigations of providers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Compliance management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r>
              <a:rPr lang="en-AU" sz="1800">
                <a:solidFill>
                  <a:srgbClr val="3237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Internal review of decisions 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AF0066"/>
              </a:buClr>
              <a:buFont typeface="Arial" panose="020B0604020202020204" pitchFamily="34" charset="0"/>
              <a:buChar char="•"/>
              <a:defRPr/>
            </a:pPr>
            <a:endParaRPr lang="en-AU" sz="1800">
              <a:solidFill>
                <a:srgbClr val="32374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AF0066"/>
              </a:buClr>
              <a:buFont typeface="Arial" panose="020B0604020202020204" pitchFamily="34" charset="0"/>
              <a:buChar char="•"/>
            </a:pPr>
            <a:endParaRPr lang="en-AU">
              <a:solidFill>
                <a:srgbClr val="323747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7074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ves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6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v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C9F8A2-BDA5-4E71-BD24-8591BEEBF2FA}"/>
              </a:ext>
            </a:extLst>
          </p:cNvPr>
          <p:cNvSpPr txBox="1"/>
          <p:nvPr userDrawn="1"/>
        </p:nvSpPr>
        <p:spPr>
          <a:xfrm>
            <a:off x="164436" y="1078367"/>
            <a:ext cx="5582400" cy="3573974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9CA75-87E0-F5E6-4885-E1DB98DC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00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aves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Add heading">
            <a:extLst>
              <a:ext uri="{FF2B5EF4-FFF2-40B4-BE49-F238E27FC236}">
                <a16:creationId xmlns:a16="http://schemas.microsoft.com/office/drawing/2014/main" id="{2F6143D1-A13E-4D36-81B7-CDB9C9CCC555}"/>
              </a:ext>
            </a:extLst>
          </p:cNvPr>
          <p:cNvSpPr txBox="1"/>
          <p:nvPr userDrawn="1"/>
        </p:nvSpPr>
        <p:spPr>
          <a:xfrm>
            <a:off x="778488" y="769505"/>
            <a:ext cx="8009912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4400">
              <a:solidFill>
                <a:schemeClr val="bg1"/>
              </a:solidFill>
              <a:latin typeface="Canela Light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07E-97C4-43D9-84B2-BD4043BF4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1" r="45402"/>
          <a:stretch/>
        </p:blipFill>
        <p:spPr>
          <a:xfrm>
            <a:off x="8221113" y="0"/>
            <a:ext cx="3970887" cy="27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opics - organic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02884-D5A0-41E4-C2F5-144F7D654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F912DC-5988-4694-8BBC-B439608E2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Session topics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DBB4C-F59C-4289-9649-83813FFE4D48}"/>
              </a:ext>
            </a:extLst>
          </p:cNvPr>
          <p:cNvSpPr txBox="1"/>
          <p:nvPr userDrawn="1"/>
        </p:nvSpPr>
        <p:spPr>
          <a:xfrm>
            <a:off x="2996597" y="2203478"/>
            <a:ext cx="48154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chemeClr val="bg1"/>
                </a:solidFill>
              </a:rPr>
              <a:t>Topic 1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chemeClr val="bg1"/>
                </a:solidFill>
              </a:rPr>
              <a:t>Topic 2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chemeClr val="bg1"/>
                </a:solidFill>
              </a:rPr>
              <a:t>Topic 3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chemeClr val="bg1"/>
                </a:solidFill>
              </a:rPr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63191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opi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F912DC-5988-4694-8BBC-B439608E2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Session topics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30A8C5E-4D52-E18F-CB39-7D68062567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9038" y="2173287"/>
            <a:ext cx="7038800" cy="2511425"/>
          </a:xfrm>
        </p:spPr>
        <p:txBody>
          <a:bodyPr>
            <a:normAutofit/>
          </a:bodyPr>
          <a:lstStyle>
            <a:lvl1pPr marL="342900" indent="-342900">
              <a:buClr>
                <a:srgbClr val="CDFF00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3pPr marL="1257300" indent="-342900" algn="l">
              <a:buClr>
                <a:srgbClr val="CDFF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4003004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opic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F912DC-5988-4694-8BBC-B439608E2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2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Session topics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C17B0D7-893B-6C3D-6995-5C5410F35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9038" y="2173287"/>
            <a:ext cx="7038800" cy="2511425"/>
          </a:xfrm>
        </p:spPr>
        <p:txBody>
          <a:bodyPr>
            <a:normAutofit/>
          </a:bodyPr>
          <a:lstStyle>
            <a:lvl1pPr marL="342900" indent="-342900">
              <a:buClr>
                <a:srgbClr val="AF0066"/>
              </a:buClr>
              <a:buFont typeface="Arial" panose="020B0604020202020204" pitchFamily="34" charset="0"/>
              <a:buChar char="•"/>
              <a:defRPr sz="2000"/>
            </a:lvl1pPr>
            <a:lvl3pPr marL="1257300" indent="-342900" algn="l">
              <a:buClr>
                <a:srgbClr val="AF0066"/>
              </a:buClr>
              <a:buFont typeface="Arial" panose="020B0604020202020204" pitchFamily="34" charset="0"/>
              <a:buChar char="•"/>
              <a:defRPr>
                <a:solidFill>
                  <a:srgbClr val="323747"/>
                </a:solidFill>
              </a:defRPr>
            </a:lvl3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92896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slide 2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48A3E2-2C56-3240-9D66-DCD3B0E34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015" y="2169916"/>
            <a:ext cx="361514" cy="14058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82FEEB-F90D-4F15-B672-35B92ACAC2C1}"/>
              </a:ext>
            </a:extLst>
          </p:cNvPr>
          <p:cNvSpPr txBox="1"/>
          <p:nvPr userDrawn="1"/>
        </p:nvSpPr>
        <p:spPr>
          <a:xfrm>
            <a:off x="923015" y="1219200"/>
            <a:ext cx="1071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>
                <a:solidFill>
                  <a:srgbClr val="CDFF00"/>
                </a:solidFill>
                <a:latin typeface="Canela Light" pitchFamily="50" charset="0"/>
              </a:rPr>
              <a:t>Finalising your presentation</a:t>
            </a:r>
            <a:endParaRPr lang="en-AU" sz="5400">
              <a:solidFill>
                <a:srgbClr val="CDFF00"/>
              </a:solidFill>
              <a:latin typeface="Canela Light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A6967F-8F1B-4D4E-B527-A23A9AD42C82}"/>
              </a:ext>
            </a:extLst>
          </p:cNvPr>
          <p:cNvSpPr txBox="1"/>
          <p:nvPr userDrawn="1"/>
        </p:nvSpPr>
        <p:spPr>
          <a:xfrm>
            <a:off x="3056858" y="2421780"/>
            <a:ext cx="5824929" cy="20081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1600" b="1">
                <a:solidFill>
                  <a:schemeClr val="accent6"/>
                </a:solidFill>
              </a:rPr>
              <a:t>How to reduce the files size of your presentation</a:t>
            </a:r>
          </a:p>
          <a:p>
            <a:endParaRPr lang="en-AU" sz="1600">
              <a:solidFill>
                <a:schemeClr val="bg1"/>
              </a:solidFill>
            </a:endParaRPr>
          </a:p>
          <a:p>
            <a:r>
              <a:rPr lang="en-AU" sz="1600">
                <a:solidFill>
                  <a:schemeClr val="bg1"/>
                </a:solidFill>
              </a:rPr>
              <a:t>The presentation template contains alternate slide designs in the master pages area. These extra sides assist in quickly creating a presentation but should be deleted before sharing the presentation with any external parties. This will reduce the file size and remove any content that is not required.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98571-92F0-4B93-923E-D2CF78DD66D8}"/>
              </a:ext>
            </a:extLst>
          </p:cNvPr>
          <p:cNvSpPr txBox="1"/>
          <p:nvPr userDrawn="1"/>
        </p:nvSpPr>
        <p:spPr>
          <a:xfrm>
            <a:off x="7918514" y="0"/>
            <a:ext cx="4271913" cy="1074046"/>
          </a:xfrm>
          <a:prstGeom prst="rect">
            <a:avLst/>
          </a:prstGeom>
          <a:solidFill>
            <a:srgbClr val="AF0066"/>
          </a:solidFill>
        </p:spPr>
        <p:txBody>
          <a:bodyPr wrap="square" lIns="360000" rIns="360000" anchor="ctr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AU" sz="1800" b="0">
                <a:solidFill>
                  <a:schemeClr val="bg1"/>
                </a:solidFill>
                <a:latin typeface="Arial Black" panose="020B0A04020102020204" pitchFamily="34" charset="0"/>
              </a:rPr>
              <a:t>PLEASE NOTE: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AU" sz="1400" b="0">
                <a:solidFill>
                  <a:schemeClr val="bg1"/>
                </a:solidFill>
              </a:rPr>
              <a:t>This slide is for guidance only and should be deleted prior to your presentation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01D7E-9875-4BBA-B017-67121C7710D7}"/>
              </a:ext>
            </a:extLst>
          </p:cNvPr>
          <p:cNvSpPr txBox="1"/>
          <p:nvPr userDrawn="1"/>
        </p:nvSpPr>
        <p:spPr>
          <a:xfrm>
            <a:off x="2575390" y="4663459"/>
            <a:ext cx="6117861" cy="1462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AU" sz="1600" b="1">
                <a:solidFill>
                  <a:schemeClr val="bg1"/>
                </a:solidFill>
              </a:rPr>
              <a:t>To reduce the PowerPoint file size: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Click on the view menu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Choose “Slide master” from the ribbon bar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</a:rPr>
              <a:t>Select any master slides that are not used in your presentation and delete them.</a:t>
            </a:r>
          </a:p>
          <a:p>
            <a:pPr marL="1257300" lvl="2" indent="-342900">
              <a:buClr>
                <a:srgbClr val="CDFF00"/>
              </a:buClr>
              <a:buFont typeface="Arial" panose="020B0604020202020204" pitchFamily="34" charset="0"/>
              <a:buChar char="•"/>
            </a:pPr>
            <a:endParaRPr lang="en-AU" sz="1400">
              <a:solidFill>
                <a:schemeClr val="bg1"/>
              </a:solidFill>
            </a:endParaRPr>
          </a:p>
        </p:txBody>
      </p:sp>
      <p:pic>
        <p:nvPicPr>
          <p:cNvPr id="3" name="Graphic 2" descr="Warning with solid fill">
            <a:extLst>
              <a:ext uri="{FF2B5EF4-FFF2-40B4-BE49-F238E27FC236}">
                <a16:creationId xmlns:a16="http://schemas.microsoft.com/office/drawing/2014/main" id="{E493C760-FD7F-3150-8E5B-BC4E42E5CD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015" y="2281681"/>
            <a:ext cx="1739656" cy="1739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1A627-54A5-BDC9-1083-2FFE30028415}"/>
              </a:ext>
            </a:extLst>
          </p:cNvPr>
          <p:cNvSpPr txBox="1"/>
          <p:nvPr userDrawn="1"/>
        </p:nvSpPr>
        <p:spPr>
          <a:xfrm>
            <a:off x="9087438" y="4429958"/>
            <a:ext cx="2712661" cy="2081985"/>
          </a:xfrm>
          <a:prstGeom prst="roundRect">
            <a:avLst/>
          </a:prstGeom>
          <a:solidFill>
            <a:srgbClr val="AF0066"/>
          </a:solidFill>
        </p:spPr>
        <p:txBody>
          <a:bodyPr wrap="square" lIns="360000" rIns="360000" anchor="ctr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AU" sz="1800" b="0">
                <a:solidFill>
                  <a:schemeClr val="bg1"/>
                </a:solidFill>
                <a:latin typeface="Arial Black" panose="020B0A04020102020204" pitchFamily="34" charset="0"/>
              </a:rPr>
              <a:t>Presenter notes: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AU" sz="1400" b="0">
                <a:solidFill>
                  <a:schemeClr val="bg1"/>
                </a:solidFill>
              </a:rPr>
              <a:t>Please be sure to remove presenters notes before sharing the presentation with people outside of ASQA.</a:t>
            </a:r>
          </a:p>
        </p:txBody>
      </p:sp>
    </p:spTree>
    <p:extLst>
      <p:ext uri="{BB962C8B-B14F-4D97-AF65-F5344CB8AC3E}">
        <p14:creationId xmlns:p14="http://schemas.microsoft.com/office/powerpoint/2010/main" val="3275144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F912DC-5988-4694-8BBC-B439608E2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303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urp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91586-12BE-2D4C-02A0-7537C59D93E8}"/>
              </a:ext>
            </a:extLst>
          </p:cNvPr>
          <p:cNvSpPr txBox="1"/>
          <p:nvPr userDrawn="1"/>
        </p:nvSpPr>
        <p:spPr>
          <a:xfrm>
            <a:off x="778488" y="2624381"/>
            <a:ext cx="7354860" cy="39623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spcAft>
                <a:spcPts val="1000"/>
              </a:spcAft>
              <a:buClr>
                <a:srgbClr val="CDFF00"/>
              </a:buClr>
            </a:pPr>
            <a:r>
              <a:rPr lang="en-AU" sz="3200">
                <a:solidFill>
                  <a:srgbClr val="FFFFFF"/>
                </a:solidFill>
                <a:latin typeface="+mn-lt"/>
              </a:rPr>
              <a:t>Our purpose is to ensure </a:t>
            </a:r>
            <a:r>
              <a:rPr lang="en-AU" sz="3200">
                <a:solidFill>
                  <a:srgbClr val="CDFF00"/>
                </a:solidFill>
                <a:latin typeface="+mn-lt"/>
              </a:rPr>
              <a:t>quality VET</a:t>
            </a:r>
            <a:r>
              <a:rPr lang="en-AU" sz="3200">
                <a:solidFill>
                  <a:srgbClr val="FFFFFF"/>
                </a:solidFill>
                <a:latin typeface="+mn-lt"/>
              </a:rPr>
              <a:t> so that students, industry, governments and the community have </a:t>
            </a:r>
            <a:r>
              <a:rPr lang="en-AU" sz="3200">
                <a:solidFill>
                  <a:srgbClr val="CDFF00"/>
                </a:solidFill>
                <a:latin typeface="+mn-lt"/>
              </a:rPr>
              <a:t>confidence</a:t>
            </a:r>
            <a:r>
              <a:rPr lang="en-AU" sz="3200">
                <a:solidFill>
                  <a:srgbClr val="FFFFFF"/>
                </a:solidFill>
                <a:latin typeface="+mn-lt"/>
              </a:rPr>
              <a:t> in the </a:t>
            </a:r>
            <a:r>
              <a:rPr lang="en-AU" sz="3200">
                <a:solidFill>
                  <a:srgbClr val="CDFF00"/>
                </a:solidFill>
                <a:latin typeface="+mn-lt"/>
              </a:rPr>
              <a:t>integrity</a:t>
            </a:r>
            <a:r>
              <a:rPr lang="en-AU" sz="3200">
                <a:solidFill>
                  <a:srgbClr val="FFFFFF"/>
                </a:solidFill>
                <a:latin typeface="+mn-lt"/>
              </a:rPr>
              <a:t> of national qualifications issued by training providers.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125A8-7945-5715-99F3-B29ECB475322}"/>
              </a:ext>
            </a:extLst>
          </p:cNvPr>
          <p:cNvSpPr txBox="1"/>
          <p:nvPr userDrawn="1"/>
        </p:nvSpPr>
        <p:spPr>
          <a:xfrm>
            <a:off x="778488" y="782543"/>
            <a:ext cx="7354860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lvl="0"/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Our purpose</a:t>
            </a:r>
          </a:p>
        </p:txBody>
      </p:sp>
    </p:spTree>
    <p:extLst>
      <p:ext uri="{BB962C8B-B14F-4D97-AF65-F5344CB8AC3E}">
        <p14:creationId xmlns:p14="http://schemas.microsoft.com/office/powerpoint/2010/main" val="856273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urp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91586-12BE-2D4C-02A0-7537C59D93E8}"/>
              </a:ext>
            </a:extLst>
          </p:cNvPr>
          <p:cNvSpPr txBox="1"/>
          <p:nvPr userDrawn="1"/>
        </p:nvSpPr>
        <p:spPr>
          <a:xfrm>
            <a:off x="778488" y="2624381"/>
            <a:ext cx="7354860" cy="39623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spcAft>
                <a:spcPts val="1000"/>
              </a:spcAft>
              <a:buClr>
                <a:srgbClr val="CDFF00"/>
              </a:buClr>
            </a:pPr>
            <a:r>
              <a:rPr lang="en-AU" sz="3200">
                <a:solidFill>
                  <a:srgbClr val="323747"/>
                </a:solidFill>
                <a:latin typeface="+mn-lt"/>
              </a:rPr>
              <a:t>Our purpose is to ensure </a:t>
            </a:r>
            <a:r>
              <a:rPr lang="en-AU" sz="3200">
                <a:solidFill>
                  <a:srgbClr val="AF0066"/>
                </a:solidFill>
                <a:latin typeface="+mn-lt"/>
              </a:rPr>
              <a:t>quality VET </a:t>
            </a:r>
            <a:r>
              <a:rPr lang="en-AU" sz="3200">
                <a:solidFill>
                  <a:srgbClr val="323747"/>
                </a:solidFill>
                <a:latin typeface="+mn-lt"/>
              </a:rPr>
              <a:t>so that students, industry, governments and the community have </a:t>
            </a:r>
            <a:r>
              <a:rPr lang="en-AU" sz="3200">
                <a:solidFill>
                  <a:srgbClr val="AF0066"/>
                </a:solidFill>
                <a:latin typeface="+mn-lt"/>
              </a:rPr>
              <a:t>confidence</a:t>
            </a:r>
            <a:r>
              <a:rPr lang="en-AU" sz="3200">
                <a:solidFill>
                  <a:srgbClr val="323747"/>
                </a:solidFill>
                <a:latin typeface="+mn-lt"/>
              </a:rPr>
              <a:t> in the </a:t>
            </a:r>
            <a:r>
              <a:rPr lang="en-AU" sz="3200">
                <a:solidFill>
                  <a:srgbClr val="AF0066"/>
                </a:solidFill>
                <a:latin typeface="+mn-lt"/>
              </a:rPr>
              <a:t>integrity</a:t>
            </a:r>
            <a:r>
              <a:rPr lang="en-AU" sz="3200">
                <a:solidFill>
                  <a:srgbClr val="323747"/>
                </a:solidFill>
                <a:latin typeface="+mn-lt"/>
              </a:rPr>
              <a:t> of national qualifications issued by training providers.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125A8-7945-5715-99F3-B29ECB475322}"/>
              </a:ext>
            </a:extLst>
          </p:cNvPr>
          <p:cNvSpPr txBox="1"/>
          <p:nvPr userDrawn="1"/>
        </p:nvSpPr>
        <p:spPr>
          <a:xfrm>
            <a:off x="778488" y="782543"/>
            <a:ext cx="7354860" cy="93345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lvl="0"/>
            <a:r>
              <a:rPr lang="en-AU" sz="4400">
                <a:solidFill>
                  <a:srgbClr val="323747"/>
                </a:solidFill>
                <a:latin typeface="Canela Light" pitchFamily="50" charset="0"/>
              </a:rPr>
              <a:t>Our purpose</a:t>
            </a:r>
          </a:p>
        </p:txBody>
      </p:sp>
    </p:spTree>
    <p:extLst>
      <p:ext uri="{BB962C8B-B14F-4D97-AF65-F5344CB8AC3E}">
        <p14:creationId xmlns:p14="http://schemas.microsoft.com/office/powerpoint/2010/main" val="191157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F912DC-5988-4694-8BBC-B439608E2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1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163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D0E0AB-7386-48F2-BBF4-76153A13C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901" y="5810365"/>
            <a:ext cx="509700" cy="1982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651CE5-2E20-4526-9DCC-DE6E67ED41FF}"/>
              </a:ext>
            </a:extLst>
          </p:cNvPr>
          <p:cNvGrpSpPr/>
          <p:nvPr userDrawn="1"/>
        </p:nvGrpSpPr>
        <p:grpSpPr>
          <a:xfrm>
            <a:off x="0" y="280794"/>
            <a:ext cx="2280535" cy="835172"/>
            <a:chOff x="3704252" y="499430"/>
            <a:chExt cx="2280535" cy="8351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CDFC39D-601C-486D-B9CE-E3D38E33611C}"/>
                </a:ext>
              </a:extLst>
            </p:cNvPr>
            <p:cNvSpPr/>
            <p:nvPr/>
          </p:nvSpPr>
          <p:spPr>
            <a:xfrm>
              <a:off x="5150498" y="500313"/>
              <a:ext cx="834289" cy="834289"/>
            </a:xfrm>
            <a:prstGeom prst="ellipse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DAA38-CF48-4521-921D-7F2E60F86D14}"/>
                </a:ext>
              </a:extLst>
            </p:cNvPr>
            <p:cNvSpPr/>
            <p:nvPr/>
          </p:nvSpPr>
          <p:spPr>
            <a:xfrm>
              <a:off x="3704252" y="499430"/>
              <a:ext cx="1866123" cy="834288"/>
            </a:xfrm>
            <a:prstGeom prst="rect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89C13B0-FCFD-4CDE-9E53-BC491885EC6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547257" cy="13967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CDFF00"/>
                </a:solidFill>
                <a:latin typeface="Canela-Light" charset="0"/>
              </a:rPr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9F76D5-68E1-411B-BB9F-66128AB729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9069" y="1063087"/>
            <a:ext cx="4151844" cy="4805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CD4AC-98D9-4DD8-A862-7751B6D03471}"/>
              </a:ext>
            </a:extLst>
          </p:cNvPr>
          <p:cNvSpPr txBox="1"/>
          <p:nvPr userDrawn="1"/>
        </p:nvSpPr>
        <p:spPr>
          <a:xfrm>
            <a:off x="861901" y="2075540"/>
            <a:ext cx="5737225" cy="243840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500">
                <a:solidFill>
                  <a:schemeClr val="bg1"/>
                </a:solidFill>
                <a:latin typeface="Canela Light" pitchFamily="50" charset="0"/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177640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0E0AB-7386-48F2-BBF4-76153A13C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901" y="5810365"/>
            <a:ext cx="509700" cy="1982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651CE5-2E20-4526-9DCC-DE6E67ED41FF}"/>
              </a:ext>
            </a:extLst>
          </p:cNvPr>
          <p:cNvGrpSpPr/>
          <p:nvPr userDrawn="1"/>
        </p:nvGrpSpPr>
        <p:grpSpPr>
          <a:xfrm>
            <a:off x="0" y="280794"/>
            <a:ext cx="2280535" cy="835172"/>
            <a:chOff x="3704252" y="499430"/>
            <a:chExt cx="2280535" cy="8351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CDFC39D-601C-486D-B9CE-E3D38E33611C}"/>
                </a:ext>
              </a:extLst>
            </p:cNvPr>
            <p:cNvSpPr/>
            <p:nvPr/>
          </p:nvSpPr>
          <p:spPr>
            <a:xfrm>
              <a:off x="5150498" y="500313"/>
              <a:ext cx="834289" cy="834289"/>
            </a:xfrm>
            <a:prstGeom prst="ellipse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DAA38-CF48-4521-921D-7F2E60F86D14}"/>
                </a:ext>
              </a:extLst>
            </p:cNvPr>
            <p:cNvSpPr/>
            <p:nvPr/>
          </p:nvSpPr>
          <p:spPr>
            <a:xfrm>
              <a:off x="3704252" y="499430"/>
              <a:ext cx="1866123" cy="834288"/>
            </a:xfrm>
            <a:prstGeom prst="rect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89C13B0-FCFD-4CDE-9E53-BC491885EC6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547257" cy="13967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CDFF00"/>
                </a:solidFill>
                <a:latin typeface="Canela-Light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604549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placehol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0E0AB-7386-48F2-BBF4-76153A13C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901" y="5810365"/>
            <a:ext cx="509700" cy="1982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651CE5-2E20-4526-9DCC-DE6E67ED41FF}"/>
              </a:ext>
            </a:extLst>
          </p:cNvPr>
          <p:cNvGrpSpPr/>
          <p:nvPr userDrawn="1"/>
        </p:nvGrpSpPr>
        <p:grpSpPr>
          <a:xfrm>
            <a:off x="0" y="280794"/>
            <a:ext cx="2280535" cy="835172"/>
            <a:chOff x="3704252" y="499430"/>
            <a:chExt cx="2280535" cy="8351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CDFC39D-601C-486D-B9CE-E3D38E33611C}"/>
                </a:ext>
              </a:extLst>
            </p:cNvPr>
            <p:cNvSpPr/>
            <p:nvPr/>
          </p:nvSpPr>
          <p:spPr>
            <a:xfrm>
              <a:off x="5150498" y="500313"/>
              <a:ext cx="834289" cy="834289"/>
            </a:xfrm>
            <a:prstGeom prst="ellipse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DAA38-CF48-4521-921D-7F2E60F86D14}"/>
                </a:ext>
              </a:extLst>
            </p:cNvPr>
            <p:cNvSpPr/>
            <p:nvPr/>
          </p:nvSpPr>
          <p:spPr>
            <a:xfrm>
              <a:off x="3704252" y="499430"/>
              <a:ext cx="1866123" cy="834288"/>
            </a:xfrm>
            <a:prstGeom prst="rect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89C13B0-FCFD-4CDE-9E53-BC491885EC6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547257" cy="13967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CDFF00"/>
                </a:solidFill>
                <a:latin typeface="Canela-Light" charset="0"/>
              </a:rPr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88F5-3B2B-41B7-8390-983758AC3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163" y="1115079"/>
            <a:ext cx="7079218" cy="4695285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  <a:p>
            <a:pPr lvl="0"/>
            <a:r>
              <a:rPr lang="en-AU"/>
              <a:t>This is a headline Q&amp;A slide and is designed to display one thought provoking question or statement.</a:t>
            </a:r>
          </a:p>
        </p:txBody>
      </p:sp>
    </p:spTree>
    <p:extLst>
      <p:ext uri="{BB962C8B-B14F-4D97-AF65-F5344CB8AC3E}">
        <p14:creationId xmlns:p14="http://schemas.microsoft.com/office/powerpoint/2010/main" val="854285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ll Q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9955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ards self-assuran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pic>
        <p:nvPicPr>
          <p:cNvPr id="2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D916BF-1BAD-D5A1-4966-91DA47B7335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5803884" y="2201948"/>
            <a:ext cx="3993271" cy="3993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14D7A-8E74-0C47-675B-0023719156A8}"/>
              </a:ext>
            </a:extLst>
          </p:cNvPr>
          <p:cNvSpPr txBox="1"/>
          <p:nvPr userDrawn="1"/>
        </p:nvSpPr>
        <p:spPr>
          <a:xfrm>
            <a:off x="778488" y="2344547"/>
            <a:ext cx="6835291" cy="3993271"/>
          </a:xfrm>
          <a:prstGeom prst="rect">
            <a:avLst/>
          </a:prstGeom>
        </p:spPr>
        <p:txBody>
          <a:bodyPr wrap="square" lIns="91440" tIns="45720" rIns="91440" bIns="45720" rtlCol="0" anchor="t" anchorCtr="0">
            <a:noAutofit/>
          </a:bodyPr>
          <a:lstStyle/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</a:rPr>
              <a:t>Continuous improvement registers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Performance assessments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Governance boards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Compliance staff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Learner, staff and industry feedback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Pre-course validation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Establishing networks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Student support</a:t>
            </a:r>
          </a:p>
          <a:p>
            <a:pPr marL="360000" indent="-360000" defTabSz="360000">
              <a:lnSpc>
                <a:spcPct val="134000"/>
              </a:lnSpc>
              <a:buClr>
                <a:schemeClr val="accent6"/>
              </a:buClr>
              <a:buFont typeface="Wingdings" panose="05000000000000000000" pitchFamily="2" charset="2"/>
              <a:buChar char="ü"/>
              <a:tabLst>
                <a:tab pos="360000" algn="l"/>
                <a:tab pos="720000" algn="l"/>
                <a:tab pos="1080000" algn="l"/>
              </a:tabLst>
            </a:pPr>
            <a:r>
              <a:rPr lang="en-AU">
                <a:solidFill>
                  <a:schemeClr val="bg1"/>
                </a:solidFill>
                <a:cs typeface="Arial"/>
              </a:rPr>
              <a:t>Ongoing development of staff skills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AAE8C-1285-4582-5E89-68A7883AF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r>
              <a:rPr lang="en-AU"/>
              <a:t>Towards self-assurance</a:t>
            </a:r>
          </a:p>
        </p:txBody>
      </p:sp>
    </p:spTree>
    <p:extLst>
      <p:ext uri="{BB962C8B-B14F-4D97-AF65-F5344CB8AC3E}">
        <p14:creationId xmlns:p14="http://schemas.microsoft.com/office/powerpoint/2010/main" val="910025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ll Q 3 pi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6AA53-9CF4-4067-8DCC-E13A5973C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22" r="16822"/>
          <a:stretch/>
        </p:blipFill>
        <p:spPr>
          <a:xfrm>
            <a:off x="7876686" y="2189327"/>
            <a:ext cx="2190172" cy="2190172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2659B-17FE-44AA-B254-06DD19F40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822" r="16822"/>
          <a:stretch/>
        </p:blipFill>
        <p:spPr>
          <a:xfrm>
            <a:off x="6651812" y="4283204"/>
            <a:ext cx="2479899" cy="247989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F774C-1B52-44F1-B9B5-A1C67321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29" r="16729"/>
          <a:stretch/>
        </p:blipFill>
        <p:spPr>
          <a:xfrm>
            <a:off x="9248299" y="3872962"/>
            <a:ext cx="2780432" cy="27804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451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9C72E-7245-4304-B075-3DA9F0D2A7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1951" y="-1"/>
            <a:ext cx="6930049" cy="6956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95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63CC3-EE62-1F46-8971-ACB4A6859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8A3E2-2C56-3240-9D66-DCD3B0E342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7292B54-B7EA-4669-A647-4A0748379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9A99112-E1A2-4A59-BC79-737A7B44EB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F8CAC99-F857-4822-BBE3-98058767F9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84078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ll Q 3 pics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6AA53-9CF4-4067-8DCC-E13A5973C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2" r="16762"/>
          <a:stretch/>
        </p:blipFill>
        <p:spPr>
          <a:xfrm>
            <a:off x="7876686" y="2189327"/>
            <a:ext cx="2190172" cy="2190172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2659B-17FE-44AA-B254-06DD19F40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270" r="31357" b="-270"/>
          <a:stretch/>
        </p:blipFill>
        <p:spPr>
          <a:xfrm>
            <a:off x="6651812" y="4283204"/>
            <a:ext cx="2479899" cy="247989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F774C-1B52-44F1-B9B5-A1C67321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/>
        </p:blipFill>
        <p:spPr>
          <a:xfrm>
            <a:off x="9248299" y="3872962"/>
            <a:ext cx="2780432" cy="27804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580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all Q 3 pics 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6AA53-9CF4-4067-8DCC-E13A5973C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t="-310" r="887" b="24621"/>
          <a:stretch/>
        </p:blipFill>
        <p:spPr>
          <a:xfrm>
            <a:off x="7876686" y="2189327"/>
            <a:ext cx="2190172" cy="2190172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2659B-17FE-44AA-B254-06DD19F40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2" t="204" r="40" b="24207"/>
          <a:stretch/>
        </p:blipFill>
        <p:spPr>
          <a:xfrm>
            <a:off x="6651812" y="4283204"/>
            <a:ext cx="2479899" cy="247989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F774C-1B52-44F1-B9B5-A1C67321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7" t="11659" r="1985" b="23740"/>
          <a:stretch/>
        </p:blipFill>
        <p:spPr>
          <a:xfrm>
            <a:off x="9248299" y="3872962"/>
            <a:ext cx="2780432" cy="27804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0356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C875D0-A2A5-4F48-9403-FB4AF3C20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1531" y="3324292"/>
            <a:ext cx="5310469" cy="35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48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D7C40-C7E0-484E-94AD-9D79B3B67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282" y="3317688"/>
            <a:ext cx="5328717" cy="354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8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67B43-B150-4CC6-8BBB-BD92D1E4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1532" y="3317688"/>
            <a:ext cx="5310468" cy="35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0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69C4E3D-A5D9-4BC6-8626-629D04157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32" y="3317688"/>
            <a:ext cx="5310468" cy="35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26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9063B-F919-4952-B3CA-6DDCEC59EF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283" y="3322061"/>
            <a:ext cx="5328717" cy="3535939"/>
          </a:xfrm>
          <a:prstGeom prst="snip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423328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Blank with pic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BC3F79-1ED7-4341-8116-14AA43564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C554A-DB4A-431B-918B-75DD61C81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282" y="3304419"/>
            <a:ext cx="5328718" cy="35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28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 TEXT with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BFA6-8A98-6D46-B0E2-B88F2EC72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F2D2C64-2272-4B03-A3AB-2EDD1A2CC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6ED20-091D-425C-9F60-873C2DFC858B}"/>
              </a:ext>
            </a:extLst>
          </p:cNvPr>
          <p:cNvSpPr txBox="1"/>
          <p:nvPr userDrawn="1"/>
        </p:nvSpPr>
        <p:spPr>
          <a:xfrm>
            <a:off x="792163" y="2460396"/>
            <a:ext cx="5303836" cy="43976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 algn="l">
              <a:spcAft>
                <a:spcPts val="1000"/>
              </a:spcAft>
              <a:buClr>
                <a:srgbClr val="CDFF00"/>
              </a:buClr>
              <a:buFont typeface="Arial" panose="020B0604020202020204" pitchFamily="34" charset="0"/>
              <a:buNone/>
            </a:pPr>
            <a:r>
              <a:rPr lang="en-AU" sz="2000">
                <a:solidFill>
                  <a:srgbClr val="FFFFFF"/>
                </a:solidFill>
                <a:latin typeface="+mn-lt"/>
              </a:rPr>
              <a:t>Introductory text or sub head</a:t>
            </a:r>
          </a:p>
          <a:p>
            <a:pPr marL="285750" indent="-285750" algn="l">
              <a:spcAft>
                <a:spcPts val="1000"/>
              </a:spcAft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FFFFFF"/>
                </a:solidFill>
                <a:latin typeface="+mn-lt"/>
              </a:rPr>
              <a:t>Dot point one</a:t>
            </a:r>
          </a:p>
          <a:p>
            <a:pPr marL="285750" indent="-285750" algn="l">
              <a:spcAft>
                <a:spcPts val="1000"/>
              </a:spcAft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FFFFFF"/>
                </a:solidFill>
                <a:latin typeface="+mn-lt"/>
              </a:rPr>
              <a:t>Dot point two</a:t>
            </a:r>
          </a:p>
          <a:p>
            <a:pPr marL="285750" indent="-285750" algn="l">
              <a:spcAft>
                <a:spcPts val="1000"/>
              </a:spcAft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FFFFFF"/>
                </a:solidFill>
                <a:latin typeface="+mn-lt"/>
              </a:rPr>
              <a:t>Dot point three</a:t>
            </a:r>
          </a:p>
          <a:p>
            <a:pPr marL="285750" indent="-285750" algn="l">
              <a:spcAft>
                <a:spcPts val="1000"/>
              </a:spcAft>
              <a:buClr>
                <a:srgbClr val="CDFF00"/>
              </a:buClr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FFFFFF"/>
                </a:solidFill>
                <a:latin typeface="+mn-lt"/>
              </a:rPr>
              <a:t>Dot point four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88D49-5A4A-41F9-95C5-F066CA4F8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744"/>
          <a:stretch/>
        </p:blipFill>
        <p:spPr>
          <a:xfrm>
            <a:off x="6881532" y="3317688"/>
            <a:ext cx="5310468" cy="35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04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9C7BE5-4A15-4C69-AA13-599B09B4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1552" y="0"/>
            <a:ext cx="64904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9469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723904-FAF2-48E1-8BC7-240828E6F053}"/>
              </a:ext>
            </a:extLst>
          </p:cNvPr>
          <p:cNvSpPr/>
          <p:nvPr userDrawn="1"/>
        </p:nvSpPr>
        <p:spPr>
          <a:xfrm>
            <a:off x="1201713" y="3745475"/>
            <a:ext cx="3199334" cy="643656"/>
          </a:xfrm>
          <a:prstGeom prst="roundRect">
            <a:avLst>
              <a:gd name="adj" fmla="val 50000"/>
            </a:avLst>
          </a:prstGeom>
          <a:solidFill>
            <a:srgbClr val="323747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rgbClr val="CDFF00"/>
                </a:solidFill>
              </a:rPr>
              <a:t>  asqa.gov.au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2D44D5-905B-44C6-9B1A-210E8DF49B8D}"/>
              </a:ext>
            </a:extLst>
          </p:cNvPr>
          <p:cNvSpPr/>
          <p:nvPr userDrawn="1"/>
        </p:nvSpPr>
        <p:spPr>
          <a:xfrm>
            <a:off x="1201713" y="4724369"/>
            <a:ext cx="3199334" cy="643656"/>
          </a:xfrm>
          <a:prstGeom prst="roundRect">
            <a:avLst>
              <a:gd name="adj" fmla="val 50000"/>
            </a:avLst>
          </a:prstGeom>
          <a:solidFill>
            <a:srgbClr val="323747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rgbClr val="CDFF00"/>
                </a:solidFill>
              </a:rPr>
              <a:t>Tip-off line: 1300 644 844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3DB5C5-3EE0-4338-9559-EB1C086214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5105" y="3805125"/>
            <a:ext cx="419158" cy="4858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2294E-165D-4CDB-BA9F-AECF01980649}"/>
              </a:ext>
            </a:extLst>
          </p:cNvPr>
          <p:cNvSpPr txBox="1"/>
          <p:nvPr userDrawn="1"/>
        </p:nvSpPr>
        <p:spPr>
          <a:xfrm>
            <a:off x="1079703" y="1655673"/>
            <a:ext cx="623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>
                <a:solidFill>
                  <a:schemeClr val="lt1"/>
                </a:solidFill>
                <a:latin typeface="Canela Light" pitchFamily="50" charset="0"/>
                <a:ea typeface="Times New Roman"/>
                <a:cs typeface="Times New Roman"/>
                <a:sym typeface="Times New Roman"/>
              </a:rPr>
              <a:t>Thank you</a:t>
            </a:r>
            <a:br>
              <a:rPr lang="en-AU" sz="3200">
                <a:solidFill>
                  <a:schemeClr val="lt1"/>
                </a:solidFill>
                <a:latin typeface="Canela Light" pitchFamily="50" charset="0"/>
                <a:ea typeface="Times New Roman"/>
                <a:cs typeface="Times New Roman"/>
                <a:sym typeface="Times New Roman"/>
              </a:rPr>
            </a:br>
            <a:br>
              <a:rPr lang="en-AU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AU" sz="1800">
                <a:solidFill>
                  <a:schemeClr val="lt1"/>
                </a:solidFill>
                <a:latin typeface="Canela Light" pitchFamily="50" charset="0"/>
                <a:ea typeface="Times New Roman"/>
                <a:cs typeface="Times New Roman"/>
                <a:sym typeface="Times New Roman"/>
              </a:rPr>
              <a:t>For more information or to get in touch: 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FB2594-30A5-317E-5F86-1868895B1132}"/>
              </a:ext>
            </a:extLst>
          </p:cNvPr>
          <p:cNvSpPr/>
          <p:nvPr userDrawn="1"/>
        </p:nvSpPr>
        <p:spPr>
          <a:xfrm>
            <a:off x="4654439" y="3712848"/>
            <a:ext cx="3199334" cy="643656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CD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ASQA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F109E-BA5D-C7EE-4764-1D397796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26" y="3824322"/>
            <a:ext cx="1408732" cy="4207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21FB86-F9DA-BF23-C986-00E324F09358}"/>
              </a:ext>
            </a:extLst>
          </p:cNvPr>
          <p:cNvSpPr/>
          <p:nvPr userDrawn="1"/>
        </p:nvSpPr>
        <p:spPr>
          <a:xfrm>
            <a:off x="4654439" y="4724369"/>
            <a:ext cx="3199334" cy="643656"/>
          </a:xfrm>
          <a:prstGeom prst="roundRect">
            <a:avLst>
              <a:gd name="adj" fmla="val 50000"/>
            </a:avLst>
          </a:prstGeom>
          <a:solidFill>
            <a:srgbClr val="323747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rgbClr val="CDFF00"/>
                </a:solidFill>
              </a:rPr>
              <a:t>  </a:t>
            </a:r>
            <a:r>
              <a:rPr lang="en-AU" err="1">
                <a:solidFill>
                  <a:srgbClr val="CDFF00"/>
                </a:solidFill>
              </a:rPr>
              <a:t>asqagovau</a:t>
            </a:r>
            <a:endParaRPr lang="en-AU">
              <a:solidFill>
                <a:srgbClr val="CD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EAA09-046C-FA88-A185-A46694EACBE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831" y="4755982"/>
            <a:ext cx="581358" cy="58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23B7C-331D-435F-AB53-9963335B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9000" y="0"/>
            <a:ext cx="6183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938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363CC3-EE62-1F46-8971-ACB4A6859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8A3E2-2C56-3240-9D66-DCD3B0E342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BFF8EF-977D-44E8-85A7-1605A214C0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842B3DD-339C-44C7-819A-2575E18CE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7407081-BE12-44D8-9375-EE0F17952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835596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B10821-E59A-4D99-8726-CB7708545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7943675" y="1"/>
            <a:ext cx="4248325" cy="5438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9F72A-6791-274B-9C21-45454E05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1622342"/>
            <a:ext cx="9059779" cy="2642770"/>
          </a:xfrm>
        </p:spPr>
        <p:txBody>
          <a:bodyPr anchor="b"/>
          <a:lstStyle>
            <a:lvl1pPr>
              <a:defRPr sz="6500">
                <a:solidFill>
                  <a:srgbClr val="CDFF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461CD-DEC7-9543-ADD1-DF53970D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000" y="4644000"/>
            <a:ext cx="361514" cy="14058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08C489-AE52-1442-840E-442F55DC3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4932363"/>
            <a:ext cx="9059862" cy="10191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978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87245BD-E535-87CD-7874-27FF6FEAA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2001" y="786230"/>
            <a:ext cx="7920000" cy="900000"/>
          </a:xfrm>
        </p:spPr>
        <p:txBody>
          <a:bodyPr>
            <a:norm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AU" sz="4400"/>
              <a:t>Panellists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89621-E99E-1AEC-E79F-C2DB9E9AC5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58397" b="50000"/>
          <a:stretch/>
        </p:blipFill>
        <p:spPr>
          <a:xfrm>
            <a:off x="0" y="4183375"/>
            <a:ext cx="3146051" cy="2674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314D86-CBF6-41F2-9CD5-A8CB8F70F5CB}"/>
              </a:ext>
            </a:extLst>
          </p:cNvPr>
          <p:cNvSpPr/>
          <p:nvPr userDrawn="1"/>
        </p:nvSpPr>
        <p:spPr>
          <a:xfrm>
            <a:off x="2384187" y="2422889"/>
            <a:ext cx="2454649" cy="71055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wrap="square" lIns="504000" tIns="108000" rIns="144000" bIns="10800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Panellist name</a:t>
            </a:r>
          </a:p>
          <a:p>
            <a:r>
              <a:rPr lang="en-AU" sz="1200">
                <a:solidFill>
                  <a:schemeClr val="bg1"/>
                </a:solidFill>
              </a:rPr>
              <a:t>ASQA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443A-441D-EA21-E122-796CBAECF2CD}"/>
              </a:ext>
            </a:extLst>
          </p:cNvPr>
          <p:cNvSpPr/>
          <p:nvPr userDrawn="1"/>
        </p:nvSpPr>
        <p:spPr>
          <a:xfrm>
            <a:off x="6120602" y="3192573"/>
            <a:ext cx="2724634" cy="71055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wrap="square" lIns="720000" tIns="108000" rIns="144000" bIns="10800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Panellist name</a:t>
            </a:r>
          </a:p>
          <a:p>
            <a:r>
              <a:rPr lang="en-AU" sz="1200">
                <a:solidFill>
                  <a:schemeClr val="bg1"/>
                </a:solidFill>
              </a:rPr>
              <a:t>Company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F1380-A505-1C09-8FD1-CD0FEF098BF1}"/>
              </a:ext>
            </a:extLst>
          </p:cNvPr>
          <p:cNvSpPr/>
          <p:nvPr userDrawn="1"/>
        </p:nvSpPr>
        <p:spPr>
          <a:xfrm>
            <a:off x="3989526" y="5113323"/>
            <a:ext cx="2454649" cy="71055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wrap="square" lIns="504000" tIns="108000" rIns="144000" bIns="10800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Panellist name</a:t>
            </a:r>
          </a:p>
          <a:p>
            <a:r>
              <a:rPr lang="en-AU" sz="1200">
                <a:solidFill>
                  <a:schemeClr val="bg1"/>
                </a:solidFill>
              </a:rPr>
              <a:t>ASQA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BFD4C-3859-9F60-D89B-5EEC48316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1780"/>
          <a:stretch/>
        </p:blipFill>
        <p:spPr>
          <a:xfrm>
            <a:off x="1162590" y="2018025"/>
            <a:ext cx="1495013" cy="1550196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0B160-BB9B-DAEB-8FF2-4A5BA4F67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r="3302"/>
          <a:stretch/>
        </p:blipFill>
        <p:spPr>
          <a:xfrm>
            <a:off x="3003992" y="4776233"/>
            <a:ext cx="1293287" cy="1384732"/>
          </a:xfrm>
          <a:prstGeom prst="ellipse">
            <a:avLst/>
          </a:prstGeom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D98E556-509E-EC19-40BF-DDB940159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5370" y="2778165"/>
            <a:ext cx="1539367" cy="1539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6AB40-02D9-DF5B-47C2-1A72382A82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6"/>
          <a:srcRect t="20702" r="11027"/>
          <a:stretch/>
        </p:blipFill>
        <p:spPr>
          <a:xfrm>
            <a:off x="7943675" y="0"/>
            <a:ext cx="4248326" cy="5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6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wer 1-Column -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764946-7C23-420F-8FBC-0096B96B4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612" r="10662"/>
          <a:stretch/>
        </p:blipFill>
        <p:spPr>
          <a:xfrm>
            <a:off x="9769642" y="-1"/>
            <a:ext cx="2422358" cy="30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03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1-Column -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51417-15B6-A242-9ED3-C7787FE46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2000" y="0"/>
            <a:ext cx="3780000" cy="2340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9F72A-6791-274B-9C21-45454E05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C1C32-68DE-4842-A598-1800D2872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35067"/>
            <a:ext cx="9652000" cy="445293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2BEAA7-C67B-2D4C-9BBB-96E6616437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6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57B64-8E9C-2C49-B65D-D62A65982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612" r="10662"/>
          <a:stretch/>
        </p:blipFill>
        <p:spPr>
          <a:xfrm>
            <a:off x="9769642" y="-1"/>
            <a:ext cx="2422358" cy="3089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8AC84-7F0E-3343-932C-78EE95B1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3192"/>
            <a:ext cx="10515600" cy="2153125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4F9A80-3083-BF4B-B019-1C189D43B1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579829"/>
            <a:ext cx="10515600" cy="1247775"/>
          </a:xfr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6236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wer 1-Column - Pattern 1">
  <p:cSld name="Lower 1-Column - Patter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10004" y="-1"/>
            <a:ext cx="3780000" cy="234031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792000" y="509504"/>
            <a:ext cx="965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792163" y="1835067"/>
            <a:ext cx="9652000" cy="445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11544000" y="6498000"/>
            <a:ext cx="6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148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wer 1-Column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EDF51-C2E7-AD4D-B439-15508123E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0004" y="-1"/>
            <a:ext cx="3780000" cy="2340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9F72A-6791-274B-9C21-45454E05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C1C32-68DE-4842-A598-1800D2872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35067"/>
            <a:ext cx="9652000" cy="445293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2BEAA7-C67B-2D4C-9BBB-96E6616437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74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1-Column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94B88-78E8-0D4B-8165-319D86957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2000" y="0"/>
            <a:ext cx="3780000" cy="2340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9F72A-6791-274B-9C21-45454E05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C1C32-68DE-4842-A598-1800D2872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35067"/>
            <a:ext cx="9652000" cy="445293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2BEAA7-C67B-2D4C-9BBB-96E6616437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33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2D3E63-315C-CA4F-A4FE-187F8BECA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971" r="10818"/>
          <a:stretch/>
        </p:blipFill>
        <p:spPr>
          <a:xfrm>
            <a:off x="9769642" y="-1"/>
            <a:ext cx="2422358" cy="3083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9F72A-6791-274B-9C21-45454E05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C1C32-68DE-4842-A598-1800D2872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163" y="1835067"/>
            <a:ext cx="9652000" cy="445293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72BEAA7-C67B-2D4C-9BBB-96E6616437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BB818C4-A33E-CD4A-962A-B23A4828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xample 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246F974-B606-E48F-E528-C556A0DB4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C558-F840-F2C9-F312-FD481BD34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0490378-F331-CF29-5499-5C95CFB8549D}"/>
              </a:ext>
            </a:extLst>
          </p:cNvPr>
          <p:cNvSpPr/>
          <p:nvPr userDrawn="1"/>
        </p:nvSpPr>
        <p:spPr>
          <a:xfrm>
            <a:off x="3491327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38103-1341-EBAD-3574-771EDA337559}"/>
              </a:ext>
            </a:extLst>
          </p:cNvPr>
          <p:cNvSpPr txBox="1"/>
          <p:nvPr userDrawn="1"/>
        </p:nvSpPr>
        <p:spPr>
          <a:xfrm>
            <a:off x="3681849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May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817092A-8602-AA9B-BC4D-90591305D5EF}"/>
              </a:ext>
            </a:extLst>
          </p:cNvPr>
          <p:cNvSpPr/>
          <p:nvPr userDrawn="1"/>
        </p:nvSpPr>
        <p:spPr>
          <a:xfrm>
            <a:off x="5684675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AC458-6A41-175C-D1A3-165516EF5F0E}"/>
              </a:ext>
            </a:extLst>
          </p:cNvPr>
          <p:cNvSpPr txBox="1"/>
          <p:nvPr userDrawn="1"/>
        </p:nvSpPr>
        <p:spPr>
          <a:xfrm>
            <a:off x="5875196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Oct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132D9D9-4F82-6DC4-A525-3227ECB2396E}"/>
              </a:ext>
            </a:extLst>
          </p:cNvPr>
          <p:cNvSpPr/>
          <p:nvPr userDrawn="1"/>
        </p:nvSpPr>
        <p:spPr>
          <a:xfrm>
            <a:off x="7769776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B3462-4EFF-1097-8686-7DFEA89EBC09}"/>
              </a:ext>
            </a:extLst>
          </p:cNvPr>
          <p:cNvSpPr txBox="1"/>
          <p:nvPr userDrawn="1"/>
        </p:nvSpPr>
        <p:spPr>
          <a:xfrm>
            <a:off x="7960297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April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AE695-BEB3-1E30-0046-F4743E166302}"/>
              </a:ext>
            </a:extLst>
          </p:cNvPr>
          <p:cNvSpPr txBox="1"/>
          <p:nvPr userDrawn="1"/>
        </p:nvSpPr>
        <p:spPr>
          <a:xfrm>
            <a:off x="3487955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3223-E72C-F745-9CA2-FD288C83641D}"/>
              </a:ext>
            </a:extLst>
          </p:cNvPr>
          <p:cNvSpPr txBox="1"/>
          <p:nvPr userDrawn="1"/>
        </p:nvSpPr>
        <p:spPr>
          <a:xfrm>
            <a:off x="5668636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FCD931-CEA6-B96A-52A4-269AC00C3B46}"/>
              </a:ext>
            </a:extLst>
          </p:cNvPr>
          <p:cNvSpPr txBox="1"/>
          <p:nvPr userDrawn="1"/>
        </p:nvSpPr>
        <p:spPr>
          <a:xfrm>
            <a:off x="7817859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3E2449-1DE0-6007-C15D-50CEE3980C68}"/>
              </a:ext>
            </a:extLst>
          </p:cNvPr>
          <p:cNvCxnSpPr>
            <a:cxnSpLocks/>
            <a:stCxn id="6" idx="6"/>
            <a:endCxn id="8" idx="2"/>
          </p:cNvCxnSpPr>
          <p:nvPr userDrawn="1"/>
        </p:nvCxnSpPr>
        <p:spPr>
          <a:xfrm>
            <a:off x="4748954" y="4057814"/>
            <a:ext cx="935721" cy="0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3C69CA-51DD-2FC8-4C58-259E8D5C27D9}"/>
              </a:ext>
            </a:extLst>
          </p:cNvPr>
          <p:cNvCxnSpPr>
            <a:cxnSpLocks/>
            <a:stCxn id="8" idx="6"/>
          </p:cNvCxnSpPr>
          <p:nvPr userDrawn="1"/>
        </p:nvCxnSpPr>
        <p:spPr>
          <a:xfrm>
            <a:off x="6942302" y="4057814"/>
            <a:ext cx="827474" cy="28625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41">
            <a:extLst>
              <a:ext uri="{FF2B5EF4-FFF2-40B4-BE49-F238E27FC236}">
                <a16:creationId xmlns:a16="http://schemas.microsoft.com/office/drawing/2014/main" id="{80EDEB94-B416-3BF7-35EF-CF85012ECF29}"/>
              </a:ext>
            </a:extLst>
          </p:cNvPr>
          <p:cNvSpPr txBox="1">
            <a:spLocks/>
          </p:cNvSpPr>
          <p:nvPr userDrawn="1"/>
        </p:nvSpPr>
        <p:spPr>
          <a:xfrm>
            <a:off x="3487955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8" name="Title 41">
            <a:extLst>
              <a:ext uri="{FF2B5EF4-FFF2-40B4-BE49-F238E27FC236}">
                <a16:creationId xmlns:a16="http://schemas.microsoft.com/office/drawing/2014/main" id="{8A20F5DC-2114-97EC-FAEF-E08A47E5BEA1}"/>
              </a:ext>
            </a:extLst>
          </p:cNvPr>
          <p:cNvSpPr txBox="1">
            <a:spLocks/>
          </p:cNvSpPr>
          <p:nvPr userDrawn="1"/>
        </p:nvSpPr>
        <p:spPr>
          <a:xfrm>
            <a:off x="5724126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19" name="Title 41">
            <a:extLst>
              <a:ext uri="{FF2B5EF4-FFF2-40B4-BE49-F238E27FC236}">
                <a16:creationId xmlns:a16="http://schemas.microsoft.com/office/drawing/2014/main" id="{B53C6011-E09D-6C47-7D8D-43BB445437E1}"/>
              </a:ext>
            </a:extLst>
          </p:cNvPr>
          <p:cNvSpPr txBox="1">
            <a:spLocks/>
          </p:cNvSpPr>
          <p:nvPr userDrawn="1"/>
        </p:nvSpPr>
        <p:spPr>
          <a:xfrm>
            <a:off x="7693918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3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F6FA098-563F-2A82-8675-FA7F6237EF1F}"/>
              </a:ext>
            </a:extLst>
          </p:cNvPr>
          <p:cNvSpPr/>
          <p:nvPr userDrawn="1"/>
        </p:nvSpPr>
        <p:spPr>
          <a:xfrm>
            <a:off x="689153" y="2931960"/>
            <a:ext cx="2503424" cy="2280331"/>
          </a:xfrm>
          <a:custGeom>
            <a:avLst/>
            <a:gdLst>
              <a:gd name="connsiteX0" fmla="*/ 0 w 2503424"/>
              <a:gd name="connsiteY0" fmla="*/ 0 h 2280331"/>
              <a:gd name="connsiteX1" fmla="*/ 2503424 w 2503424"/>
              <a:gd name="connsiteY1" fmla="*/ 0 h 2280331"/>
              <a:gd name="connsiteX2" fmla="*/ 2503424 w 2503424"/>
              <a:gd name="connsiteY2" fmla="*/ 2280331 h 2280331"/>
              <a:gd name="connsiteX3" fmla="*/ 0 w 2503424"/>
              <a:gd name="connsiteY3" fmla="*/ 2280331 h 2280331"/>
              <a:gd name="connsiteX4" fmla="*/ 0 w 2503424"/>
              <a:gd name="connsiteY4" fmla="*/ 0 h 22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80331">
                <a:moveTo>
                  <a:pt x="0" y="0"/>
                </a:moveTo>
                <a:lnTo>
                  <a:pt x="2503424" y="0"/>
                </a:lnTo>
                <a:lnTo>
                  <a:pt x="2503424" y="2280331"/>
                </a:lnTo>
                <a:lnTo>
                  <a:pt x="0" y="22803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2000" tIns="180000" rIns="252000" bIns="7620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>
                <a:solidFill>
                  <a:schemeClr val="accent6"/>
                </a:solidFill>
              </a:rPr>
              <a:t>Sub-heading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accent6"/>
                </a:solidFill>
              </a:rPr>
              <a:t>A short description of why this is so important fo</a:t>
            </a:r>
            <a:r>
              <a:rPr lang="en-US">
                <a:solidFill>
                  <a:schemeClr val="accent6"/>
                </a:solidFill>
              </a:rPr>
              <a:t>r the attendee to understand</a:t>
            </a: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1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0D85C-443D-4A84-B1FA-2EE5F714EC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1552" y="0"/>
            <a:ext cx="649044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236"/>
            <a:ext cx="9296400" cy="6876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906C0B-5554-47D7-BFD7-72C4FA17E1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724E392-BC50-45F5-A662-14563233F2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97BDD9C-32A6-4795-8F09-6C422850E0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1475500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example 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246F974-B606-E48F-E528-C556A0DB4C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Timeline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C558-F840-F2C9-F312-FD481BD34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7A48EF-7487-223C-9492-35116A87A16C}"/>
              </a:ext>
            </a:extLst>
          </p:cNvPr>
          <p:cNvSpPr/>
          <p:nvPr userDrawn="1"/>
        </p:nvSpPr>
        <p:spPr>
          <a:xfrm>
            <a:off x="858675" y="2830576"/>
            <a:ext cx="2333902" cy="2554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0490378-F331-CF29-5499-5C95CFB8549D}"/>
              </a:ext>
            </a:extLst>
          </p:cNvPr>
          <p:cNvSpPr/>
          <p:nvPr userDrawn="1"/>
        </p:nvSpPr>
        <p:spPr>
          <a:xfrm>
            <a:off x="3491327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38103-1341-EBAD-3574-771EDA337559}"/>
              </a:ext>
            </a:extLst>
          </p:cNvPr>
          <p:cNvSpPr txBox="1"/>
          <p:nvPr userDrawn="1"/>
        </p:nvSpPr>
        <p:spPr>
          <a:xfrm>
            <a:off x="3681849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May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817092A-8602-AA9B-BC4D-90591305D5EF}"/>
              </a:ext>
            </a:extLst>
          </p:cNvPr>
          <p:cNvSpPr/>
          <p:nvPr userDrawn="1"/>
        </p:nvSpPr>
        <p:spPr>
          <a:xfrm>
            <a:off x="5684675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AC458-6A41-175C-D1A3-165516EF5F0E}"/>
              </a:ext>
            </a:extLst>
          </p:cNvPr>
          <p:cNvSpPr txBox="1"/>
          <p:nvPr userDrawn="1"/>
        </p:nvSpPr>
        <p:spPr>
          <a:xfrm>
            <a:off x="5875196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Oct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132D9D9-4F82-6DC4-A525-3227ECB2396E}"/>
              </a:ext>
            </a:extLst>
          </p:cNvPr>
          <p:cNvSpPr/>
          <p:nvPr userDrawn="1"/>
        </p:nvSpPr>
        <p:spPr>
          <a:xfrm>
            <a:off x="7769776" y="3429000"/>
            <a:ext cx="1257627" cy="1257627"/>
          </a:xfrm>
          <a:prstGeom prst="flowChartConnector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B3462-4EFF-1097-8686-7DFEA89EBC09}"/>
              </a:ext>
            </a:extLst>
          </p:cNvPr>
          <p:cNvSpPr txBox="1"/>
          <p:nvPr userDrawn="1"/>
        </p:nvSpPr>
        <p:spPr>
          <a:xfrm>
            <a:off x="7960297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April</a:t>
            </a:r>
          </a:p>
          <a:p>
            <a:pPr algn="ctr"/>
            <a:r>
              <a:rPr lang="en-AU" sz="1600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AE695-BEB3-1E30-0046-F4743E166302}"/>
              </a:ext>
            </a:extLst>
          </p:cNvPr>
          <p:cNvSpPr txBox="1"/>
          <p:nvPr userDrawn="1"/>
        </p:nvSpPr>
        <p:spPr>
          <a:xfrm>
            <a:off x="3487955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3223-E72C-F745-9CA2-FD288C83641D}"/>
              </a:ext>
            </a:extLst>
          </p:cNvPr>
          <p:cNvSpPr txBox="1"/>
          <p:nvPr userDrawn="1"/>
        </p:nvSpPr>
        <p:spPr>
          <a:xfrm>
            <a:off x="5668636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FCD931-CEA6-B96A-52A4-269AC00C3B46}"/>
              </a:ext>
            </a:extLst>
          </p:cNvPr>
          <p:cNvSpPr txBox="1"/>
          <p:nvPr userDrawn="1"/>
        </p:nvSpPr>
        <p:spPr>
          <a:xfrm>
            <a:off x="7817859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chemeClr val="bg1"/>
                </a:solidFill>
              </a:rPr>
              <a:t>A short description of the timeline step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3E2449-1DE0-6007-C15D-50CEE3980C68}"/>
              </a:ext>
            </a:extLst>
          </p:cNvPr>
          <p:cNvCxnSpPr>
            <a:cxnSpLocks/>
            <a:stCxn id="6" idx="6"/>
            <a:endCxn id="8" idx="2"/>
          </p:cNvCxnSpPr>
          <p:nvPr userDrawn="1"/>
        </p:nvCxnSpPr>
        <p:spPr>
          <a:xfrm>
            <a:off x="4748954" y="4057814"/>
            <a:ext cx="935721" cy="0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3C69CA-51DD-2FC8-4C58-259E8D5C27D9}"/>
              </a:ext>
            </a:extLst>
          </p:cNvPr>
          <p:cNvCxnSpPr>
            <a:cxnSpLocks/>
            <a:stCxn id="8" idx="6"/>
          </p:cNvCxnSpPr>
          <p:nvPr userDrawn="1"/>
        </p:nvCxnSpPr>
        <p:spPr>
          <a:xfrm>
            <a:off x="6942302" y="4057814"/>
            <a:ext cx="827474" cy="28625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41">
            <a:extLst>
              <a:ext uri="{FF2B5EF4-FFF2-40B4-BE49-F238E27FC236}">
                <a16:creationId xmlns:a16="http://schemas.microsoft.com/office/drawing/2014/main" id="{80EDEB94-B416-3BF7-35EF-CF85012ECF29}"/>
              </a:ext>
            </a:extLst>
          </p:cNvPr>
          <p:cNvSpPr txBox="1">
            <a:spLocks/>
          </p:cNvSpPr>
          <p:nvPr userDrawn="1"/>
        </p:nvSpPr>
        <p:spPr>
          <a:xfrm>
            <a:off x="3487955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8" name="Title 41">
            <a:extLst>
              <a:ext uri="{FF2B5EF4-FFF2-40B4-BE49-F238E27FC236}">
                <a16:creationId xmlns:a16="http://schemas.microsoft.com/office/drawing/2014/main" id="{8A20F5DC-2114-97EC-FAEF-E08A47E5BEA1}"/>
              </a:ext>
            </a:extLst>
          </p:cNvPr>
          <p:cNvSpPr txBox="1">
            <a:spLocks/>
          </p:cNvSpPr>
          <p:nvPr userDrawn="1"/>
        </p:nvSpPr>
        <p:spPr>
          <a:xfrm>
            <a:off x="5724126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19" name="Title 41">
            <a:extLst>
              <a:ext uri="{FF2B5EF4-FFF2-40B4-BE49-F238E27FC236}">
                <a16:creationId xmlns:a16="http://schemas.microsoft.com/office/drawing/2014/main" id="{B53C6011-E09D-6C47-7D8D-43BB445437E1}"/>
              </a:ext>
            </a:extLst>
          </p:cNvPr>
          <p:cNvSpPr txBox="1">
            <a:spLocks/>
          </p:cNvSpPr>
          <p:nvPr userDrawn="1"/>
        </p:nvSpPr>
        <p:spPr>
          <a:xfrm>
            <a:off x="7693918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3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DAE9562-0830-88F6-7EF5-CFD6A9B0A3C1}"/>
              </a:ext>
            </a:extLst>
          </p:cNvPr>
          <p:cNvSpPr/>
          <p:nvPr userDrawn="1"/>
        </p:nvSpPr>
        <p:spPr>
          <a:xfrm>
            <a:off x="9854877" y="3546461"/>
            <a:ext cx="2503424" cy="2280331"/>
          </a:xfrm>
          <a:custGeom>
            <a:avLst/>
            <a:gdLst>
              <a:gd name="connsiteX0" fmla="*/ 0 w 2503424"/>
              <a:gd name="connsiteY0" fmla="*/ 0 h 2280331"/>
              <a:gd name="connsiteX1" fmla="*/ 2503424 w 2503424"/>
              <a:gd name="connsiteY1" fmla="*/ 0 h 2280331"/>
              <a:gd name="connsiteX2" fmla="*/ 2503424 w 2503424"/>
              <a:gd name="connsiteY2" fmla="*/ 2280331 h 2280331"/>
              <a:gd name="connsiteX3" fmla="*/ 0 w 2503424"/>
              <a:gd name="connsiteY3" fmla="*/ 2280331 h 2280331"/>
              <a:gd name="connsiteX4" fmla="*/ 0 w 2503424"/>
              <a:gd name="connsiteY4" fmla="*/ 0 h 22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80331">
                <a:moveTo>
                  <a:pt x="0" y="0"/>
                </a:moveTo>
                <a:lnTo>
                  <a:pt x="2503424" y="0"/>
                </a:lnTo>
                <a:lnTo>
                  <a:pt x="2503424" y="2280331"/>
                </a:lnTo>
                <a:lnTo>
                  <a:pt x="0" y="22803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2000" tIns="180000" rIns="252000" bIns="7620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>
                <a:solidFill>
                  <a:schemeClr val="accent6"/>
                </a:solidFill>
              </a:rPr>
              <a:t>Sub-heading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accent6"/>
                </a:solidFill>
              </a:rPr>
              <a:t>A short description of why this is so important fo</a:t>
            </a:r>
            <a:r>
              <a:rPr lang="en-US">
                <a:solidFill>
                  <a:schemeClr val="accent6"/>
                </a:solidFill>
              </a:rPr>
              <a:t>r the attendee to understand</a:t>
            </a: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E30EBC5-8B75-73EB-3838-D6D2C34317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195" y="3081337"/>
            <a:ext cx="2503488" cy="23034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>
                <a:solidFill>
                  <a:schemeClr val="accent6"/>
                </a:solidFill>
              </a:rPr>
              <a:t>Sub-heading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accent6"/>
                </a:solidFill>
              </a:rPr>
              <a:t>A short description of why this is so important fo</a:t>
            </a:r>
            <a:r>
              <a:rPr lang="en-US">
                <a:solidFill>
                  <a:schemeClr val="accent6"/>
                </a:solidFill>
              </a:rPr>
              <a:t>r the attendee to understand</a:t>
            </a:r>
            <a:endParaRPr lang="en-US" kern="1200">
              <a:solidFill>
                <a:schemeClr val="accent6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accent6"/>
              </a:solidFill>
            </a:endParaRPr>
          </a:p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5289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3BF8E-B936-4DFE-8906-F30D63E1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9769642" y="-1"/>
            <a:ext cx="2422358" cy="30832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1A0850-E332-4A54-8CE7-3460AFCF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>
                <a:solidFill>
                  <a:srgbClr val="323747"/>
                </a:solidFill>
              </a:defRPr>
            </a:lvl1pPr>
          </a:lstStyle>
          <a:p>
            <a:r>
              <a:rPr lang="en-AU">
                <a:latin typeface="Canela-Light" charset="0"/>
              </a:rPr>
              <a:t>Timeline example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3C53F-D242-E1A2-DBFB-0D9F3D908CCA}"/>
              </a:ext>
            </a:extLst>
          </p:cNvPr>
          <p:cNvSpPr/>
          <p:nvPr userDrawn="1"/>
        </p:nvSpPr>
        <p:spPr>
          <a:xfrm>
            <a:off x="792000" y="2830576"/>
            <a:ext cx="2333902" cy="2554224"/>
          </a:xfrm>
          <a:prstGeom prst="rect">
            <a:avLst/>
          </a:prstGeom>
          <a:solidFill>
            <a:srgbClr val="66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6496206-1BAD-5A2F-7365-FCFFE422185D}"/>
              </a:ext>
            </a:extLst>
          </p:cNvPr>
          <p:cNvSpPr/>
          <p:nvPr userDrawn="1"/>
        </p:nvSpPr>
        <p:spPr>
          <a:xfrm>
            <a:off x="3424652" y="3429000"/>
            <a:ext cx="1257627" cy="1257627"/>
          </a:xfrm>
          <a:prstGeom prst="flowChartConnector">
            <a:avLst/>
          </a:prstGeom>
          <a:noFill/>
          <a:ln w="12700">
            <a:solidFill>
              <a:srgbClr val="AF006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4BAC7-84AC-3437-22DA-7F64B7E53A7B}"/>
              </a:ext>
            </a:extLst>
          </p:cNvPr>
          <p:cNvSpPr txBox="1"/>
          <p:nvPr userDrawn="1"/>
        </p:nvSpPr>
        <p:spPr>
          <a:xfrm>
            <a:off x="3615174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rgbClr val="323747"/>
                </a:solidFill>
              </a:rPr>
              <a:t>May</a:t>
            </a:r>
          </a:p>
          <a:p>
            <a:pPr algn="ctr"/>
            <a:r>
              <a:rPr lang="en-AU" sz="1600" b="1">
                <a:solidFill>
                  <a:srgbClr val="323747"/>
                </a:solidFill>
              </a:rPr>
              <a:t>2021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A0E7B3E-254C-BDED-3CEA-F948AD23206C}"/>
              </a:ext>
            </a:extLst>
          </p:cNvPr>
          <p:cNvSpPr/>
          <p:nvPr userDrawn="1"/>
        </p:nvSpPr>
        <p:spPr>
          <a:xfrm>
            <a:off x="5618000" y="3429000"/>
            <a:ext cx="1257627" cy="1257627"/>
          </a:xfrm>
          <a:prstGeom prst="flowChartConnector">
            <a:avLst/>
          </a:prstGeom>
          <a:noFill/>
          <a:ln w="12700">
            <a:solidFill>
              <a:srgbClr val="AF006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ED47C-F139-5F22-891F-1CB159D54953}"/>
              </a:ext>
            </a:extLst>
          </p:cNvPr>
          <p:cNvSpPr txBox="1"/>
          <p:nvPr userDrawn="1"/>
        </p:nvSpPr>
        <p:spPr>
          <a:xfrm>
            <a:off x="5808521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rgbClr val="323747"/>
                </a:solidFill>
              </a:rPr>
              <a:t>Oct</a:t>
            </a:r>
          </a:p>
          <a:p>
            <a:pPr algn="ctr"/>
            <a:r>
              <a:rPr lang="en-AU" sz="1600" b="1">
                <a:solidFill>
                  <a:srgbClr val="323747"/>
                </a:solidFill>
              </a:rPr>
              <a:t>2021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824EC2C-A444-21BA-65B7-2F4D134C3868}"/>
              </a:ext>
            </a:extLst>
          </p:cNvPr>
          <p:cNvSpPr/>
          <p:nvPr userDrawn="1"/>
        </p:nvSpPr>
        <p:spPr>
          <a:xfrm>
            <a:off x="7703101" y="3429000"/>
            <a:ext cx="1257627" cy="1257627"/>
          </a:xfrm>
          <a:prstGeom prst="flowChartConnector">
            <a:avLst/>
          </a:prstGeom>
          <a:noFill/>
          <a:ln w="12700">
            <a:solidFill>
              <a:srgbClr val="AF006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7640B-37DF-839B-AB30-D0784CEB7981}"/>
              </a:ext>
            </a:extLst>
          </p:cNvPr>
          <p:cNvSpPr txBox="1"/>
          <p:nvPr userDrawn="1"/>
        </p:nvSpPr>
        <p:spPr>
          <a:xfrm>
            <a:off x="7893622" y="3631997"/>
            <a:ext cx="876585" cy="8659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AU" sz="1600" b="1">
                <a:solidFill>
                  <a:srgbClr val="323747"/>
                </a:solidFill>
              </a:rPr>
              <a:t>April</a:t>
            </a:r>
          </a:p>
          <a:p>
            <a:pPr algn="ctr"/>
            <a:r>
              <a:rPr lang="en-AU" sz="1600" b="1">
                <a:solidFill>
                  <a:srgbClr val="323747"/>
                </a:solidFill>
              </a:rPr>
              <a:t>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762B4-EE8F-EACD-FA47-E4B331637B2F}"/>
              </a:ext>
            </a:extLst>
          </p:cNvPr>
          <p:cNvSpPr txBox="1"/>
          <p:nvPr userDrawn="1"/>
        </p:nvSpPr>
        <p:spPr>
          <a:xfrm>
            <a:off x="3421280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rgbClr val="323747"/>
                </a:solidFill>
              </a:rPr>
              <a:t>A short description of the timeline step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40FFD-46C3-C372-030B-276E83C962AE}"/>
              </a:ext>
            </a:extLst>
          </p:cNvPr>
          <p:cNvSpPr txBox="1"/>
          <p:nvPr userDrawn="1"/>
        </p:nvSpPr>
        <p:spPr>
          <a:xfrm>
            <a:off x="5601961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rgbClr val="323747"/>
                </a:solidFill>
              </a:rPr>
              <a:t>A short description of the timeline step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E8BCE-B393-6AB4-DFF1-DCE8C86A795B}"/>
              </a:ext>
            </a:extLst>
          </p:cNvPr>
          <p:cNvSpPr txBox="1"/>
          <p:nvPr userDrawn="1"/>
        </p:nvSpPr>
        <p:spPr>
          <a:xfrm>
            <a:off x="7751184" y="4889624"/>
            <a:ext cx="1257627" cy="1244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200" kern="1200">
                <a:solidFill>
                  <a:srgbClr val="323747"/>
                </a:solidFill>
              </a:rPr>
              <a:t>A short description of the timeline step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669890-275E-2BA6-0D18-2244D2ABEEF1}"/>
              </a:ext>
            </a:extLst>
          </p:cNvPr>
          <p:cNvCxnSpPr>
            <a:cxnSpLocks/>
            <a:stCxn id="4" idx="6"/>
            <a:endCxn id="8" idx="2"/>
          </p:cNvCxnSpPr>
          <p:nvPr userDrawn="1"/>
        </p:nvCxnSpPr>
        <p:spPr>
          <a:xfrm>
            <a:off x="4682279" y="4057814"/>
            <a:ext cx="935721" cy="0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9F26B1-1892-1C89-BB47-38D3E30B0524}"/>
              </a:ext>
            </a:extLst>
          </p:cNvPr>
          <p:cNvCxnSpPr>
            <a:cxnSpLocks/>
            <a:stCxn id="8" idx="6"/>
          </p:cNvCxnSpPr>
          <p:nvPr userDrawn="1"/>
        </p:nvCxnSpPr>
        <p:spPr>
          <a:xfrm>
            <a:off x="6875627" y="4057814"/>
            <a:ext cx="827474" cy="0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1">
            <a:extLst>
              <a:ext uri="{FF2B5EF4-FFF2-40B4-BE49-F238E27FC236}">
                <a16:creationId xmlns:a16="http://schemas.microsoft.com/office/drawing/2014/main" id="{3383994C-30AE-B887-C23C-B738E0FC3A82}"/>
              </a:ext>
            </a:extLst>
          </p:cNvPr>
          <p:cNvSpPr txBox="1">
            <a:spLocks/>
          </p:cNvSpPr>
          <p:nvPr userDrawn="1"/>
        </p:nvSpPr>
        <p:spPr>
          <a:xfrm>
            <a:off x="3421280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1</a:t>
            </a:r>
          </a:p>
        </p:txBody>
      </p:sp>
      <p:sp>
        <p:nvSpPr>
          <p:cNvPr id="19" name="Title 41">
            <a:extLst>
              <a:ext uri="{FF2B5EF4-FFF2-40B4-BE49-F238E27FC236}">
                <a16:creationId xmlns:a16="http://schemas.microsoft.com/office/drawing/2014/main" id="{962A38C9-2C1B-27E8-CC78-C718E4D2E890}"/>
              </a:ext>
            </a:extLst>
          </p:cNvPr>
          <p:cNvSpPr txBox="1">
            <a:spLocks/>
          </p:cNvSpPr>
          <p:nvPr userDrawn="1"/>
        </p:nvSpPr>
        <p:spPr>
          <a:xfrm>
            <a:off x="5657451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2</a:t>
            </a:r>
          </a:p>
        </p:txBody>
      </p:sp>
      <p:sp>
        <p:nvSpPr>
          <p:cNvPr id="20" name="Title 41">
            <a:extLst>
              <a:ext uri="{FF2B5EF4-FFF2-40B4-BE49-F238E27FC236}">
                <a16:creationId xmlns:a16="http://schemas.microsoft.com/office/drawing/2014/main" id="{77A1A52B-F1CC-6AFD-AABD-7C8F7AF8C2DD}"/>
              </a:ext>
            </a:extLst>
          </p:cNvPr>
          <p:cNvSpPr txBox="1">
            <a:spLocks/>
          </p:cNvSpPr>
          <p:nvPr userDrawn="1"/>
        </p:nvSpPr>
        <p:spPr>
          <a:xfrm>
            <a:off x="7627243" y="2241061"/>
            <a:ext cx="1257627" cy="115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323747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AU" sz="6600">
                <a:solidFill>
                  <a:srgbClr val="CCCDD1"/>
                </a:solidFill>
                <a:latin typeface="Arial Black" panose="020B0A04020102020204" pitchFamily="34" charset="0"/>
                <a:cs typeface="Dubai" panose="020B0503030403030204" pitchFamily="34" charset="-78"/>
              </a:rPr>
              <a:t>3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2863BC-66E1-1123-E581-ABF316B19503}"/>
              </a:ext>
            </a:extLst>
          </p:cNvPr>
          <p:cNvSpPr/>
          <p:nvPr userDrawn="1"/>
        </p:nvSpPr>
        <p:spPr>
          <a:xfrm>
            <a:off x="622478" y="2931960"/>
            <a:ext cx="2503424" cy="2280331"/>
          </a:xfrm>
          <a:custGeom>
            <a:avLst/>
            <a:gdLst>
              <a:gd name="connsiteX0" fmla="*/ 0 w 2503424"/>
              <a:gd name="connsiteY0" fmla="*/ 0 h 2280331"/>
              <a:gd name="connsiteX1" fmla="*/ 2503424 w 2503424"/>
              <a:gd name="connsiteY1" fmla="*/ 0 h 2280331"/>
              <a:gd name="connsiteX2" fmla="*/ 2503424 w 2503424"/>
              <a:gd name="connsiteY2" fmla="*/ 2280331 h 2280331"/>
              <a:gd name="connsiteX3" fmla="*/ 0 w 2503424"/>
              <a:gd name="connsiteY3" fmla="*/ 2280331 h 2280331"/>
              <a:gd name="connsiteX4" fmla="*/ 0 w 2503424"/>
              <a:gd name="connsiteY4" fmla="*/ 0 h 22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424" h="2280331">
                <a:moveTo>
                  <a:pt x="0" y="0"/>
                </a:moveTo>
                <a:lnTo>
                  <a:pt x="2503424" y="0"/>
                </a:lnTo>
                <a:lnTo>
                  <a:pt x="2503424" y="2280331"/>
                </a:lnTo>
                <a:lnTo>
                  <a:pt x="0" y="228033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2000" tIns="180000" rIns="252000" bIns="7620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>
                <a:solidFill>
                  <a:schemeClr val="bg1"/>
                </a:solidFill>
              </a:rPr>
              <a:t>Sub-heading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bg1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bg1"/>
                </a:solidFill>
              </a:rPr>
              <a:t>A short description of why this is so important fo</a:t>
            </a:r>
            <a:r>
              <a:rPr lang="en-US">
                <a:solidFill>
                  <a:schemeClr val="bg1"/>
                </a:solidFill>
              </a:rPr>
              <a:t>r the attendee to understand</a:t>
            </a:r>
            <a:endParaRPr lang="en-US" kern="1200">
              <a:solidFill>
                <a:schemeClr val="bg1"/>
              </a:solidFill>
            </a:endParaRP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02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3BF8E-B936-4DFE-8906-F30D63E1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9769642" y="-1"/>
            <a:ext cx="2422358" cy="30832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1A0850-E332-4A54-8CE7-3460AFCF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09504"/>
            <a:ext cx="9652000" cy="1325563"/>
          </a:xfrm>
        </p:spPr>
        <p:txBody>
          <a:bodyPr/>
          <a:lstStyle>
            <a:lvl1pPr>
              <a:defRPr>
                <a:solidFill>
                  <a:srgbClr val="323747"/>
                </a:solidFill>
              </a:defRPr>
            </a:lvl1pPr>
          </a:lstStyle>
          <a:p>
            <a:r>
              <a:rPr lang="en-AU">
                <a:latin typeface="Canela-Light" charset="0"/>
              </a:rPr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4333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246F974-B606-E48F-E528-C556A0DB4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488" y="769505"/>
            <a:ext cx="7947025" cy="93345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CDFF00"/>
                </a:solidFill>
                <a:latin typeface="Canela Light" pitchFamily="50" charset="0"/>
              </a:defRPr>
            </a:lvl1pPr>
          </a:lstStyle>
          <a:p>
            <a:pPr lvl="0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C558-F840-F2C9-F312-FD481BD34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19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example">
    <p:bg>
      <p:bgPr>
        <a:solidFill>
          <a:srgbClr val="32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B8294-1EBD-72FA-004A-CE8AEBF84806}"/>
              </a:ext>
            </a:extLst>
          </p:cNvPr>
          <p:cNvSpPr txBox="1">
            <a:spLocks/>
          </p:cNvSpPr>
          <p:nvPr userDrawn="1"/>
        </p:nvSpPr>
        <p:spPr>
          <a:xfrm>
            <a:off x="792000" y="595183"/>
            <a:ext cx="965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rgbClr val="CDFF00"/>
                </a:solidFill>
              </a:rPr>
              <a:t>Step by step process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6759CA-D080-83B5-B857-CD230FFB9A8C}"/>
              </a:ext>
            </a:extLst>
          </p:cNvPr>
          <p:cNvSpPr/>
          <p:nvPr userDrawn="1"/>
        </p:nvSpPr>
        <p:spPr>
          <a:xfrm>
            <a:off x="792000" y="2385671"/>
            <a:ext cx="2581082" cy="6381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1D89A-5092-E538-0B98-668F311C2AF1}"/>
              </a:ext>
            </a:extLst>
          </p:cNvPr>
          <p:cNvSpPr txBox="1">
            <a:spLocks/>
          </p:cNvSpPr>
          <p:nvPr userDrawn="1"/>
        </p:nvSpPr>
        <p:spPr>
          <a:xfrm>
            <a:off x="3594193" y="3145709"/>
            <a:ext cx="2581082" cy="2655016"/>
          </a:xfrm>
          <a:prstGeom prst="roundRect">
            <a:avLst>
              <a:gd name="adj" fmla="val 2985"/>
            </a:avLst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DB2D71-14DD-3819-BC90-E4547E045877}"/>
              </a:ext>
            </a:extLst>
          </p:cNvPr>
          <p:cNvSpPr/>
          <p:nvPr userDrawn="1"/>
        </p:nvSpPr>
        <p:spPr>
          <a:xfrm>
            <a:off x="3594193" y="2385671"/>
            <a:ext cx="2581082" cy="6381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F5B718-6A82-102D-CD40-559EC8765936}"/>
              </a:ext>
            </a:extLst>
          </p:cNvPr>
          <p:cNvSpPr/>
          <p:nvPr userDrawn="1"/>
        </p:nvSpPr>
        <p:spPr>
          <a:xfrm>
            <a:off x="6396386" y="2385671"/>
            <a:ext cx="2581082" cy="6381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C2237-8122-62BA-FE93-DAB990403240}"/>
              </a:ext>
            </a:extLst>
          </p:cNvPr>
          <p:cNvSpPr txBox="1"/>
          <p:nvPr userDrawn="1"/>
        </p:nvSpPr>
        <p:spPr>
          <a:xfrm>
            <a:off x="5638800" y="2975428"/>
            <a:ext cx="914400" cy="914400"/>
          </a:xfrm>
          <a:prstGeom prst="rect">
            <a:avLst/>
          </a:prstGeom>
        </p:spPr>
        <p:txBody>
          <a:bodyPr wrap="square" rtlCol="0" anchor="ctr">
            <a:normAutofit fontScale="92500" lnSpcReduction="10000"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669CFE6-C220-8C99-6382-E42595E308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3488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2B2E2D3-2E28-45C1-6775-2675A613ECFF}"/>
              </a:ext>
            </a:extLst>
          </p:cNvPr>
          <p:cNvSpPr txBox="1">
            <a:spLocks/>
          </p:cNvSpPr>
          <p:nvPr userDrawn="1"/>
        </p:nvSpPr>
        <p:spPr>
          <a:xfrm>
            <a:off x="792936" y="3145709"/>
            <a:ext cx="2581082" cy="2655016"/>
          </a:xfrm>
          <a:prstGeom prst="roundRect">
            <a:avLst>
              <a:gd name="adj" fmla="val 2985"/>
            </a:avLst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238BBC6-2EB7-13AC-7881-E12CC9EA4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231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3AD3A9D-5CC0-7BE3-5E7D-DA6B60ADC486}"/>
              </a:ext>
            </a:extLst>
          </p:cNvPr>
          <p:cNvSpPr txBox="1">
            <a:spLocks/>
          </p:cNvSpPr>
          <p:nvPr userDrawn="1"/>
        </p:nvSpPr>
        <p:spPr>
          <a:xfrm>
            <a:off x="6424479" y="3145709"/>
            <a:ext cx="2581082" cy="2655016"/>
          </a:xfrm>
          <a:prstGeom prst="roundRect">
            <a:avLst>
              <a:gd name="adj" fmla="val 2985"/>
            </a:avLst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7A385D9-2D47-1B6C-BB93-FB74A402F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774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78E3E-0003-1B6C-82C6-1B8F68A49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02" r="11027"/>
          <a:stretch/>
        </p:blipFill>
        <p:spPr>
          <a:xfrm>
            <a:off x="9778611" y="0"/>
            <a:ext cx="2413389" cy="30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exa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3BF8E-B936-4DFE-8906-F30D63E1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9769642" y="-1"/>
            <a:ext cx="2422358" cy="3083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8B8294-1EBD-72FA-004A-CE8AEBF84806}"/>
              </a:ext>
            </a:extLst>
          </p:cNvPr>
          <p:cNvSpPr txBox="1">
            <a:spLocks/>
          </p:cNvSpPr>
          <p:nvPr userDrawn="1"/>
        </p:nvSpPr>
        <p:spPr>
          <a:xfrm>
            <a:off x="792000" y="595183"/>
            <a:ext cx="965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Step by step process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6759CA-D080-83B5-B857-CD230FFB9A8C}"/>
              </a:ext>
            </a:extLst>
          </p:cNvPr>
          <p:cNvSpPr/>
          <p:nvPr userDrawn="1"/>
        </p:nvSpPr>
        <p:spPr>
          <a:xfrm>
            <a:off x="792000" y="2385671"/>
            <a:ext cx="2581082" cy="63814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1D89A-5092-E538-0B98-668F311C2AF1}"/>
              </a:ext>
            </a:extLst>
          </p:cNvPr>
          <p:cNvSpPr txBox="1">
            <a:spLocks/>
          </p:cNvSpPr>
          <p:nvPr userDrawn="1"/>
        </p:nvSpPr>
        <p:spPr>
          <a:xfrm>
            <a:off x="3594193" y="3145709"/>
            <a:ext cx="2581082" cy="2655016"/>
          </a:xfrm>
          <a:prstGeom prst="roundRect">
            <a:avLst>
              <a:gd name="adj" fmla="val 2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DB2D71-14DD-3819-BC90-E4547E045877}"/>
              </a:ext>
            </a:extLst>
          </p:cNvPr>
          <p:cNvSpPr/>
          <p:nvPr userDrawn="1"/>
        </p:nvSpPr>
        <p:spPr>
          <a:xfrm>
            <a:off x="3594193" y="2385671"/>
            <a:ext cx="2581082" cy="63814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F5B718-6A82-102D-CD40-559EC8765936}"/>
              </a:ext>
            </a:extLst>
          </p:cNvPr>
          <p:cNvSpPr/>
          <p:nvPr userDrawn="1"/>
        </p:nvSpPr>
        <p:spPr>
          <a:xfrm>
            <a:off x="6396386" y="2385671"/>
            <a:ext cx="2581082" cy="638149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C2237-8122-62BA-FE93-DAB990403240}"/>
              </a:ext>
            </a:extLst>
          </p:cNvPr>
          <p:cNvSpPr txBox="1"/>
          <p:nvPr userDrawn="1"/>
        </p:nvSpPr>
        <p:spPr>
          <a:xfrm>
            <a:off x="5638800" y="2975428"/>
            <a:ext cx="914400" cy="914400"/>
          </a:xfrm>
          <a:prstGeom prst="rect">
            <a:avLst/>
          </a:prstGeom>
        </p:spPr>
        <p:txBody>
          <a:bodyPr wrap="square" rtlCol="0" anchor="ctr">
            <a:normAutofit fontScale="92500" lnSpcReduction="10000"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669CFE6-C220-8C99-6382-E42595E308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3488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2B2E2D3-2E28-45C1-6775-2675A613ECFF}"/>
              </a:ext>
            </a:extLst>
          </p:cNvPr>
          <p:cNvSpPr txBox="1">
            <a:spLocks/>
          </p:cNvSpPr>
          <p:nvPr userDrawn="1"/>
        </p:nvSpPr>
        <p:spPr>
          <a:xfrm>
            <a:off x="792936" y="3145709"/>
            <a:ext cx="2581082" cy="2655016"/>
          </a:xfrm>
          <a:prstGeom prst="roundRect">
            <a:avLst>
              <a:gd name="adj" fmla="val 2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238BBC6-2EB7-13AC-7881-E12CC9EA4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231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3AD3A9D-5CC0-7BE3-5E7D-DA6B60ADC486}"/>
              </a:ext>
            </a:extLst>
          </p:cNvPr>
          <p:cNvSpPr txBox="1">
            <a:spLocks/>
          </p:cNvSpPr>
          <p:nvPr userDrawn="1"/>
        </p:nvSpPr>
        <p:spPr>
          <a:xfrm>
            <a:off x="6424479" y="3145709"/>
            <a:ext cx="2581082" cy="2655016"/>
          </a:xfrm>
          <a:prstGeom prst="roundRect">
            <a:avLst>
              <a:gd name="adj" fmla="val 2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252000" rIns="18000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AU" sz="1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7A385D9-2D47-1B6C-BB93-FB74A402F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774" y="3429000"/>
            <a:ext cx="2322512" cy="2159000"/>
          </a:xfrm>
        </p:spPr>
        <p:txBody>
          <a:bodyPr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 short sentence to </a:t>
            </a:r>
            <a:br>
              <a:rPr lang="en-US"/>
            </a:br>
            <a:r>
              <a:rPr lang="en-US"/>
              <a:t>describe this step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124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02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&amp;A open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D0E0AB-7386-48F2-BBF4-76153A13C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901" y="5810365"/>
            <a:ext cx="509700" cy="1982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651CE5-2E20-4526-9DCC-DE6E67ED41FF}"/>
              </a:ext>
            </a:extLst>
          </p:cNvPr>
          <p:cNvGrpSpPr/>
          <p:nvPr userDrawn="1"/>
        </p:nvGrpSpPr>
        <p:grpSpPr>
          <a:xfrm>
            <a:off x="0" y="280794"/>
            <a:ext cx="2280535" cy="835172"/>
            <a:chOff x="3704252" y="499430"/>
            <a:chExt cx="2280535" cy="8351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CDFC39D-601C-486D-B9CE-E3D38E33611C}"/>
                </a:ext>
              </a:extLst>
            </p:cNvPr>
            <p:cNvSpPr/>
            <p:nvPr/>
          </p:nvSpPr>
          <p:spPr>
            <a:xfrm>
              <a:off x="5150498" y="500313"/>
              <a:ext cx="834289" cy="834289"/>
            </a:xfrm>
            <a:prstGeom prst="ellipse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DAA38-CF48-4521-921D-7F2E60F86D14}"/>
                </a:ext>
              </a:extLst>
            </p:cNvPr>
            <p:cNvSpPr/>
            <p:nvPr/>
          </p:nvSpPr>
          <p:spPr>
            <a:xfrm>
              <a:off x="3704252" y="499430"/>
              <a:ext cx="1866123" cy="834288"/>
            </a:xfrm>
            <a:prstGeom prst="rect">
              <a:avLst/>
            </a:prstGeom>
            <a:solidFill>
              <a:srgbClr val="1E2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89C13B0-FCFD-4CDE-9E53-BC491885EC6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547257" cy="13967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nela-Ligh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CDFF00"/>
                </a:solidFill>
                <a:latin typeface="Canela-Light" charset="0"/>
              </a:rPr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9F76D5-68E1-411B-BB9F-66128AB729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9069" y="1063087"/>
            <a:ext cx="4151844" cy="48059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D69B8-F157-41C5-A5DA-B74FFE7DB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1901" y="2102435"/>
            <a:ext cx="5737225" cy="2438400"/>
          </a:xfr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182320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3913FA-B22C-4EB7-A491-7EA07A448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8485" y="0"/>
            <a:ext cx="742351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A788FEE-FA81-4F27-B1C5-C3952DE4CD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92B7D35-47B7-4B05-8954-160E6BA2C8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D0D25C4-D8A4-4EAD-B2D2-E806881124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30462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0ED36-B08C-4FCE-AEB2-4ED53C469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6522" y="0"/>
            <a:ext cx="61954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876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C41981-3946-478F-8334-583066416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51D95D-5F5E-4645-B121-DF5073F4D1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FA04B1-3AEC-4422-ABF0-241D49924F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0202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C2EC3-3BC5-42BC-99BF-3FB49D173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8468" y="0"/>
            <a:ext cx="645353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C7FB5-5EF7-0943-BD2D-41000F48E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5789D22-D48B-1A43-8098-E65C1EF2C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58" y="556015"/>
            <a:ext cx="3403953" cy="453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D3B3B-EF4E-47BF-87A0-CF05FEF1E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6510120" cy="3311058"/>
          </a:xfrm>
        </p:spPr>
        <p:txBody>
          <a:bodyPr lIns="0" anchor="ctr" anchorCtr="0"/>
          <a:lstStyle>
            <a:lvl1pPr algn="l">
              <a:defRPr sz="70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B6D88-F03B-4D9E-A8E0-9B5B5FAB16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258" y="4958538"/>
            <a:ext cx="361514" cy="14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96B419-98C0-4317-809A-CA83B2088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258" y="5365979"/>
            <a:ext cx="3259137" cy="369174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 Month YYYY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BB53A77-8D50-4D1D-A37E-068989BDD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258" y="5817418"/>
            <a:ext cx="5550966" cy="369174"/>
          </a:xfrm>
        </p:spPr>
        <p:txBody>
          <a:bodyPr lIns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CC21AEC-F367-403A-8591-B7B2F0421E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258" y="6186836"/>
            <a:ext cx="5550966" cy="541623"/>
          </a:xfrm>
        </p:spPr>
        <p:txBody>
          <a:bodyPr lIns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137283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77DCA-06A3-4846-8D61-984EC427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A7C9-217B-7746-A55C-B304D5D3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0A4A-8635-3D45-AF44-1C04BA9DB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51E0-16B2-584A-82A5-BAA826358BD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5A35-A2D9-674F-9A18-9E4D95C81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CFD5-882B-9349-9AD9-1750C6431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00" y="6498000"/>
            <a:ext cx="648000" cy="360000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B818C4-A33E-CD4A-962A-B23A4828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6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9" r:id="rId2"/>
    <p:sldLayoutId id="2147483742" r:id="rId3"/>
    <p:sldLayoutId id="2147483706" r:id="rId4"/>
    <p:sldLayoutId id="2147483691" r:id="rId5"/>
    <p:sldLayoutId id="2147483665" r:id="rId6"/>
    <p:sldLayoutId id="2147483696" r:id="rId7"/>
    <p:sldLayoutId id="2147483697" r:id="rId8"/>
    <p:sldLayoutId id="2147483698" r:id="rId9"/>
    <p:sldLayoutId id="2147483700" r:id="rId10"/>
    <p:sldLayoutId id="2147483699" r:id="rId11"/>
    <p:sldLayoutId id="2147483701" r:id="rId12"/>
    <p:sldLayoutId id="2147483752" r:id="rId13"/>
    <p:sldLayoutId id="2147483689" r:id="rId14"/>
    <p:sldLayoutId id="2147483703" r:id="rId15"/>
    <p:sldLayoutId id="2147483727" r:id="rId16"/>
    <p:sldLayoutId id="2147483726" r:id="rId17"/>
    <p:sldLayoutId id="2147483753" r:id="rId18"/>
    <p:sldLayoutId id="2147483754" r:id="rId19"/>
    <p:sldLayoutId id="2147483740" r:id="rId20"/>
    <p:sldLayoutId id="2147483755" r:id="rId21"/>
    <p:sldLayoutId id="2147483762" r:id="rId22"/>
    <p:sldLayoutId id="2147483756" r:id="rId23"/>
    <p:sldLayoutId id="2147483763" r:id="rId24"/>
    <p:sldLayoutId id="2147483764" r:id="rId25"/>
    <p:sldLayoutId id="2147483741" r:id="rId26"/>
    <p:sldLayoutId id="2147483757" r:id="rId27"/>
    <p:sldLayoutId id="2147483721" r:id="rId28"/>
    <p:sldLayoutId id="2147483758" r:id="rId29"/>
    <p:sldLayoutId id="2147483670" r:id="rId30"/>
    <p:sldLayoutId id="2147483760" r:id="rId31"/>
    <p:sldLayoutId id="2147483761" r:id="rId32"/>
    <p:sldLayoutId id="2147483759" r:id="rId33"/>
    <p:sldLayoutId id="2147483705" r:id="rId34"/>
    <p:sldLayoutId id="2147483711" r:id="rId35"/>
    <p:sldLayoutId id="2147483669" r:id="rId36"/>
    <p:sldLayoutId id="2147483714" r:id="rId37"/>
    <p:sldLayoutId id="2147483765" r:id="rId38"/>
    <p:sldLayoutId id="2147483723" r:id="rId39"/>
    <p:sldLayoutId id="2147483724" r:id="rId40"/>
    <p:sldLayoutId id="2147483725" r:id="rId41"/>
    <p:sldLayoutId id="2147483712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13" r:id="rId48"/>
    <p:sldLayoutId id="2147483692" r:id="rId49"/>
    <p:sldLayoutId id="2147483671" r:id="rId50"/>
    <p:sldLayoutId id="2147483744" r:id="rId51"/>
    <p:sldLayoutId id="2147483737" r:id="rId52"/>
    <p:sldLayoutId id="2147483682" r:id="rId53"/>
    <p:sldLayoutId id="2147483685" r:id="rId54"/>
    <p:sldLayoutId id="2147483731" r:id="rId55"/>
    <p:sldLayoutId id="2147483732" r:id="rId56"/>
    <p:sldLayoutId id="2147483733" r:id="rId57"/>
    <p:sldLayoutId id="2147483734" r:id="rId58"/>
    <p:sldLayoutId id="2147483751" r:id="rId59"/>
    <p:sldLayoutId id="2147483766" r:id="rId60"/>
    <p:sldLayoutId id="2147483749" r:id="rId61"/>
    <p:sldLayoutId id="2147483750" r:id="rId62"/>
    <p:sldLayoutId id="2147483746" r:id="rId63"/>
    <p:sldLayoutId id="2147483748" r:id="rId64"/>
    <p:sldLayoutId id="2147483745" r:id="rId65"/>
    <p:sldLayoutId id="2147483767" r:id="rId66"/>
    <p:sldLayoutId id="2147483772" r:id="rId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nela-Ligh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diagramData" Target="../diagrams/data1.xml"/><Relationship Id="rId21" Type="http://schemas.openxmlformats.org/officeDocument/2006/relationships/image" Target="../media/image85.svg"/><Relationship Id="rId7" Type="http://schemas.microsoft.com/office/2007/relationships/diagramDrawing" Target="../diagrams/drawing1.xml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73.sv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9.svg"/><Relationship Id="rId18" Type="http://schemas.openxmlformats.org/officeDocument/2006/relationships/image" Target="../media/image27.png"/><Relationship Id="rId3" Type="http://schemas.openxmlformats.org/officeDocument/2006/relationships/image" Target="../media/image94.png"/><Relationship Id="rId7" Type="http://schemas.openxmlformats.org/officeDocument/2006/relationships/diagramData" Target="../diagrams/data2.xml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7.svg"/><Relationship Id="rId11" Type="http://schemas.microsoft.com/office/2007/relationships/diagramDrawing" Target="../diagrams/drawing2.xml"/><Relationship Id="rId5" Type="http://schemas.openxmlformats.org/officeDocument/2006/relationships/image" Target="../media/image96.png"/><Relationship Id="rId15" Type="http://schemas.openxmlformats.org/officeDocument/2006/relationships/image" Target="../media/image101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5.sv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4.png"/><Relationship Id="rId4" Type="http://schemas.openxmlformats.org/officeDocument/2006/relationships/hyperlink" Target="https://www.asqa.gov.au/about-us/fees-and-charges/consultation-on-fees-and-charg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6.png"/><Relationship Id="rId5" Type="http://schemas.openxmlformats.org/officeDocument/2006/relationships/hyperlink" Target="https://www.asqa.gov.au/about-us/fees-and-charges/consultation-on-fees-and-charges" TargetMode="Externa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7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11" Type="http://schemas.openxmlformats.org/officeDocument/2006/relationships/image" Target="../media/image58.svg"/><Relationship Id="rId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A243-68DF-D7DC-1BEA-AE1123A94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7880534" cy="3311058"/>
          </a:xfrm>
        </p:spPr>
        <p:txBody>
          <a:bodyPr>
            <a:normAutofit/>
          </a:bodyPr>
          <a:lstStyle/>
          <a:p>
            <a:r>
              <a:rPr lang="en-AU" sz="4400"/>
              <a:t>Cost Recovery Review 2026/27</a:t>
            </a:r>
            <a:br>
              <a:rPr lang="en-AU" sz="6000"/>
            </a:br>
            <a:r>
              <a:rPr lang="en-AU" sz="6000"/>
              <a:t>Sector webinar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07A81-4E2F-D8FD-5A49-302A0A72B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16 February 2026</a:t>
            </a:r>
          </a:p>
        </p:txBody>
      </p:sp>
    </p:spTree>
    <p:extLst>
      <p:ext uri="{BB962C8B-B14F-4D97-AF65-F5344CB8AC3E}">
        <p14:creationId xmlns:p14="http://schemas.microsoft.com/office/powerpoint/2010/main" val="233767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100E-4304-8E2B-F642-E9925E930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85DD85-05CB-3409-D245-D720834517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646" y="224169"/>
            <a:ext cx="9714888" cy="933450"/>
          </a:xfrm>
        </p:spPr>
        <p:txBody>
          <a:bodyPr>
            <a:normAutofit/>
          </a:bodyPr>
          <a:lstStyle/>
          <a:p>
            <a:r>
              <a:rPr lang="en-AU"/>
              <a:t>ARC example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3002F-ADE5-F066-908C-5771FEC5C57F}"/>
              </a:ext>
            </a:extLst>
          </p:cNvPr>
          <p:cNvSpPr txBox="1"/>
          <p:nvPr/>
        </p:nvSpPr>
        <p:spPr>
          <a:xfrm>
            <a:off x="617646" y="1629925"/>
            <a:ext cx="41105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bg1"/>
                </a:solidFill>
              </a:rPr>
              <a:t>ELICOS-only provider</a:t>
            </a:r>
          </a:p>
          <a:p>
            <a:endParaRPr lang="en-AU" b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035410-B2DD-2376-7F92-E92CDDBBA707}"/>
              </a:ext>
            </a:extLst>
          </p:cNvPr>
          <p:cNvGrpSpPr/>
          <p:nvPr/>
        </p:nvGrpSpPr>
        <p:grpSpPr>
          <a:xfrm>
            <a:off x="5203978" y="1477525"/>
            <a:ext cx="6430272" cy="4696480"/>
            <a:chOff x="5003953" y="1553725"/>
            <a:chExt cx="6430272" cy="4696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C11859-5291-3436-EE58-643248E7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3953" y="1553725"/>
              <a:ext cx="6430272" cy="469648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060B86-96F7-D4EA-CCEC-FB003A7CFC6E}"/>
                </a:ext>
              </a:extLst>
            </p:cNvPr>
            <p:cNvSpPr/>
            <p:nvPr/>
          </p:nvSpPr>
          <p:spPr>
            <a:xfrm>
              <a:off x="5003953" y="2312276"/>
              <a:ext cx="2269206" cy="3937929"/>
            </a:xfrm>
            <a:prstGeom prst="rect">
              <a:avLst/>
            </a:prstGeom>
            <a:noFill/>
            <a:ln w="76200">
              <a:solidFill>
                <a:srgbClr val="FF00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8A2879-DD51-32AC-4C0C-A8AEFDBB95FD}"/>
                </a:ext>
              </a:extLst>
            </p:cNvPr>
            <p:cNvSpPr/>
            <p:nvPr/>
          </p:nvSpPr>
          <p:spPr>
            <a:xfrm>
              <a:off x="6096000" y="4263749"/>
              <a:ext cx="1082566" cy="592029"/>
            </a:xfrm>
            <a:prstGeom prst="rect">
              <a:avLst/>
            </a:prstGeom>
            <a:noFill/>
            <a:ln w="76200">
              <a:solidFill>
                <a:srgbClr val="CD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4232B2-6589-2B51-1DF3-5AE2EA49A655}"/>
                </a:ext>
              </a:extLst>
            </p:cNvPr>
            <p:cNvCxnSpPr>
              <a:cxnSpLocks/>
            </p:cNvCxnSpPr>
            <p:nvPr/>
          </p:nvCxnSpPr>
          <p:spPr>
            <a:xfrm>
              <a:off x="5717628" y="4593021"/>
              <a:ext cx="378372" cy="0"/>
            </a:xfrm>
            <a:prstGeom prst="straightConnector1">
              <a:avLst/>
            </a:prstGeom>
            <a:ln w="76200">
              <a:solidFill>
                <a:srgbClr val="CD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8D2CE8-FF1F-1FAE-088A-26F035B08D56}"/>
              </a:ext>
            </a:extLst>
          </p:cNvPr>
          <p:cNvSpPr txBox="1"/>
          <p:nvPr/>
        </p:nvSpPr>
        <p:spPr>
          <a:xfrm>
            <a:off x="544898" y="2236076"/>
            <a:ext cx="425605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An ELICOS provider has 12 qualifications on scope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Given student numbers are not used to calculate the ARC for ELICOS providers, they sit in the ‘0-99 students’ category.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This provider’s ARC will be $9,500 in 2026-27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7D9E1-05A2-0CC6-58B2-CFCA250A7525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131321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BDB3A-BF59-DF62-83B1-1A0858AF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20484-4D6A-13DA-3F96-9945DF0F7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363" y="328441"/>
            <a:ext cx="10622369" cy="933450"/>
          </a:xfrm>
        </p:spPr>
        <p:txBody>
          <a:bodyPr/>
          <a:lstStyle/>
          <a:p>
            <a:r>
              <a:rPr lang="en-AU"/>
              <a:t>ARC example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4761C-C46B-BD63-88E1-D0F93D80894E}"/>
              </a:ext>
            </a:extLst>
          </p:cNvPr>
          <p:cNvSpPr txBox="1"/>
          <p:nvPr/>
        </p:nvSpPr>
        <p:spPr>
          <a:xfrm>
            <a:off x="640363" y="1603728"/>
            <a:ext cx="40116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bg1"/>
                </a:solidFill>
              </a:rPr>
              <a:t>NVR + CRICOS provider</a:t>
            </a:r>
          </a:p>
          <a:p>
            <a:endParaRPr lang="en-AU" b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533AD-8BDF-26D3-93B6-8EEBA151BCBC}"/>
              </a:ext>
            </a:extLst>
          </p:cNvPr>
          <p:cNvGrpSpPr/>
          <p:nvPr/>
        </p:nvGrpSpPr>
        <p:grpSpPr>
          <a:xfrm>
            <a:off x="5223974" y="1490664"/>
            <a:ext cx="6401693" cy="4677428"/>
            <a:chOff x="4871549" y="1500189"/>
            <a:chExt cx="6401693" cy="46774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B65172-6E0D-7BC2-C2F4-5594EC98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549" y="1500189"/>
              <a:ext cx="6401693" cy="467742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5ACE0B7-9867-DBB1-AF75-CE71395E3A1F}"/>
                </a:ext>
              </a:extLst>
            </p:cNvPr>
            <p:cNvCxnSpPr/>
            <p:nvPr/>
          </p:nvCxnSpPr>
          <p:spPr>
            <a:xfrm>
              <a:off x="7861738" y="2732690"/>
              <a:ext cx="0" cy="777514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3980EF5-0F70-E19D-F2E5-06BBF0BED006}"/>
                </a:ext>
              </a:extLst>
            </p:cNvPr>
            <p:cNvCxnSpPr>
              <a:cxnSpLocks/>
            </p:cNvCxnSpPr>
            <p:nvPr/>
          </p:nvCxnSpPr>
          <p:spPr>
            <a:xfrm>
              <a:off x="5717628" y="4056993"/>
              <a:ext cx="1261241" cy="0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0D2169-7A56-2D7F-B6C9-B158AE37F6CC}"/>
                </a:ext>
              </a:extLst>
            </p:cNvPr>
            <p:cNvSpPr/>
            <p:nvPr/>
          </p:nvSpPr>
          <p:spPr>
            <a:xfrm>
              <a:off x="7052448" y="3552244"/>
              <a:ext cx="977460" cy="683173"/>
            </a:xfrm>
            <a:prstGeom prst="rect">
              <a:avLst/>
            </a:prstGeom>
            <a:noFill/>
            <a:ln w="76200">
              <a:solidFill>
                <a:srgbClr val="FF00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EF045D-480C-8227-D4E3-9CDAEB745DD0}"/>
              </a:ext>
            </a:extLst>
          </p:cNvPr>
          <p:cNvSpPr txBox="1"/>
          <p:nvPr/>
        </p:nvSpPr>
        <p:spPr>
          <a:xfrm>
            <a:off x="544875" y="2342392"/>
            <a:ext cx="4256059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An NVR + CRICOS provider has 6 qualifications on scope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They have 220 students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This provider’s ARC will be $7,200 in 2026-27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92993-6AB5-3A8C-1E0C-D4CF6BECFFAD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321147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27B9BE-A78F-4758-3EDA-9496F817DBCA}"/>
              </a:ext>
            </a:extLst>
          </p:cNvPr>
          <p:cNvSpPr txBox="1">
            <a:spLocks/>
          </p:cNvSpPr>
          <p:nvPr/>
        </p:nvSpPr>
        <p:spPr>
          <a:xfrm>
            <a:off x="623106" y="221782"/>
            <a:ext cx="8095907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CDFF00"/>
                </a:solidFill>
                <a:latin typeface="Canela Light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ARC example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778A4-CF5B-7C25-9DA0-C6BBEE9716F9}"/>
              </a:ext>
            </a:extLst>
          </p:cNvPr>
          <p:cNvSpPr txBox="1"/>
          <p:nvPr/>
        </p:nvSpPr>
        <p:spPr>
          <a:xfrm>
            <a:off x="623106" y="1613003"/>
            <a:ext cx="40116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bg1"/>
                </a:solidFill>
              </a:rPr>
              <a:t>NVR RTO with only Units of Competency on scope</a:t>
            </a:r>
          </a:p>
          <a:p>
            <a:endParaRPr lang="en-AU" b="1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C7C78-CC16-40F0-112A-1D5837A7C015}"/>
              </a:ext>
            </a:extLst>
          </p:cNvPr>
          <p:cNvGrpSpPr/>
          <p:nvPr/>
        </p:nvGrpSpPr>
        <p:grpSpPr>
          <a:xfrm>
            <a:off x="5210154" y="1475166"/>
            <a:ext cx="6431837" cy="4694327"/>
            <a:chOff x="5333979" y="1351341"/>
            <a:chExt cx="6431837" cy="46943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3F78B0-31B3-FFBA-C41A-E83BE0267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979" y="1351341"/>
              <a:ext cx="6431837" cy="469432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E4CE0B-21DF-A121-93F1-36CC7858C3A5}"/>
                </a:ext>
              </a:extLst>
            </p:cNvPr>
            <p:cNvSpPr/>
            <p:nvPr/>
          </p:nvSpPr>
          <p:spPr>
            <a:xfrm>
              <a:off x="7632834" y="3429000"/>
              <a:ext cx="984441" cy="611090"/>
            </a:xfrm>
            <a:prstGeom prst="rect">
              <a:avLst/>
            </a:prstGeom>
            <a:noFill/>
            <a:ln w="76200">
              <a:solidFill>
                <a:srgbClr val="FF00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D3F0D2E-D5FE-26EF-1D80-3513C60A298D}"/>
                </a:ext>
              </a:extLst>
            </p:cNvPr>
            <p:cNvCxnSpPr>
              <a:cxnSpLocks/>
            </p:cNvCxnSpPr>
            <p:nvPr/>
          </p:nvCxnSpPr>
          <p:spPr>
            <a:xfrm>
              <a:off x="8535506" y="2473693"/>
              <a:ext cx="0" cy="839804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DC7A672-5F37-1C8B-6D07-C97F59BDB654}"/>
                </a:ext>
              </a:extLst>
            </p:cNvPr>
            <p:cNvCxnSpPr>
              <a:cxnSpLocks/>
            </p:cNvCxnSpPr>
            <p:nvPr/>
          </p:nvCxnSpPr>
          <p:spPr>
            <a:xfrm>
              <a:off x="6295144" y="3883738"/>
              <a:ext cx="1261241" cy="0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348362-D454-2A02-1042-E407CC677ACE}"/>
              </a:ext>
            </a:extLst>
          </p:cNvPr>
          <p:cNvSpPr txBox="1"/>
          <p:nvPr/>
        </p:nvSpPr>
        <p:spPr>
          <a:xfrm>
            <a:off x="623106" y="2720999"/>
            <a:ext cx="4256059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A NVR RTO (domestic only provider) has 48 units of competency and no full qualifications on scope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They have 220 students</a:t>
            </a:r>
          </a:p>
          <a:p>
            <a:pPr>
              <a:spcAft>
                <a:spcPts val="1000"/>
              </a:spcAft>
              <a:buClr>
                <a:srgbClr val="CDFF00"/>
              </a:buClr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This provider’s ARC will be $6,400 in 2026-27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1D6D3-83C0-0D4F-3C6C-0501813379AC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242968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3000-E216-C202-70FC-6E706DC6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A82A7B-8EC6-7DB2-7479-9D6BF0B26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49526"/>
              </p:ext>
            </p:extLst>
          </p:nvPr>
        </p:nvGraphicFramePr>
        <p:xfrm>
          <a:off x="1016000" y="1279763"/>
          <a:ext cx="9817100" cy="521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EC23432-E1D5-32DE-936E-6E096FFDB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590" y="222856"/>
            <a:ext cx="9908719" cy="933450"/>
          </a:xfrm>
        </p:spPr>
        <p:txBody>
          <a:bodyPr>
            <a:noAutofit/>
          </a:bodyPr>
          <a:lstStyle/>
          <a:p>
            <a:r>
              <a:rPr lang="en-AU"/>
              <a:t>Entity directed, fixed fees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2F8C2-B2A9-31CD-F888-6473657713C3}"/>
              </a:ext>
            </a:extLst>
          </p:cNvPr>
          <p:cNvSpPr txBox="1"/>
          <p:nvPr/>
        </p:nvSpPr>
        <p:spPr>
          <a:xfrm>
            <a:off x="1816101" y="1279763"/>
            <a:ext cx="3771899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2000"/>
              <a:t>Fixed fees improve transparency </a:t>
            </a:r>
          </a:p>
          <a:p>
            <a:pPr algn="ctr"/>
            <a:r>
              <a:rPr lang="en-AU" sz="2000"/>
              <a:t>and clarity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29EB6-6401-92DB-5A16-E0BEB0CB71B3}"/>
              </a:ext>
            </a:extLst>
          </p:cNvPr>
          <p:cNvSpPr txBox="1"/>
          <p:nvPr/>
        </p:nvSpPr>
        <p:spPr>
          <a:xfrm>
            <a:off x="6324600" y="1298813"/>
            <a:ext cx="3771899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2000">
                <a:solidFill>
                  <a:schemeClr val="bg1"/>
                </a:solidFill>
              </a:rPr>
              <a:t>Supports structured and consistent </a:t>
            </a:r>
          </a:p>
          <a:p>
            <a:pPr algn="ctr"/>
            <a:r>
              <a:rPr lang="en-AU" sz="2000">
                <a:solidFill>
                  <a:schemeClr val="bg1"/>
                </a:solidFill>
              </a:rPr>
              <a:t>performance assessments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02A81-F9BB-250C-7B7D-197ECBB0021C}"/>
              </a:ext>
            </a:extLst>
          </p:cNvPr>
          <p:cNvSpPr txBox="1"/>
          <p:nvPr/>
        </p:nvSpPr>
        <p:spPr>
          <a:xfrm>
            <a:off x="1896447" y="4206638"/>
            <a:ext cx="3771899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2000">
                <a:solidFill>
                  <a:schemeClr val="bg1"/>
                </a:solidFill>
              </a:rPr>
              <a:t>Reflects actual effort involved in </a:t>
            </a:r>
          </a:p>
          <a:p>
            <a:pPr algn="ctr"/>
            <a:r>
              <a:rPr lang="en-AU" sz="2000">
                <a:solidFill>
                  <a:schemeClr val="bg1"/>
                </a:solidFill>
              </a:rPr>
              <a:t>assessing applications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BBADE2-A09D-5758-D778-D0F7545714FA}"/>
              </a:ext>
            </a:extLst>
          </p:cNvPr>
          <p:cNvSpPr txBox="1"/>
          <p:nvPr/>
        </p:nvSpPr>
        <p:spPr>
          <a:xfrm>
            <a:off x="6217166" y="4060955"/>
            <a:ext cx="3771899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2000">
                <a:solidFill>
                  <a:schemeClr val="bg1"/>
                </a:solidFill>
              </a:rPr>
              <a:t>Helps providers plan and budget</a:t>
            </a:r>
          </a:p>
        </p:txBody>
      </p:sp>
      <p:pic>
        <p:nvPicPr>
          <p:cNvPr id="25" name="Graphic 24" descr="Coins outline">
            <a:extLst>
              <a:ext uri="{FF2B5EF4-FFF2-40B4-BE49-F238E27FC236}">
                <a16:creationId xmlns:a16="http://schemas.microsoft.com/office/drawing/2014/main" id="{F03EA0E6-98D5-CF0F-3138-C42EF0B50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3654" y="5539403"/>
            <a:ext cx="914400" cy="914400"/>
          </a:xfrm>
          <a:prstGeom prst="rect">
            <a:avLst/>
          </a:prstGeom>
        </p:spPr>
      </p:pic>
      <p:pic>
        <p:nvPicPr>
          <p:cNvPr id="27" name="Graphic 26" descr="Daily calendar outline">
            <a:extLst>
              <a:ext uri="{FF2B5EF4-FFF2-40B4-BE49-F238E27FC236}">
                <a16:creationId xmlns:a16="http://schemas.microsoft.com/office/drawing/2014/main" id="{CF36530F-F424-758F-1D88-0116354CEC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8500" y="5216288"/>
            <a:ext cx="1162049" cy="1162049"/>
          </a:xfrm>
          <a:prstGeom prst="rect">
            <a:avLst/>
          </a:prstGeom>
        </p:spPr>
      </p:pic>
      <p:pic>
        <p:nvPicPr>
          <p:cNvPr id="30" name="Graphic 29" descr="Gears outline">
            <a:extLst>
              <a:ext uri="{FF2B5EF4-FFF2-40B4-BE49-F238E27FC236}">
                <a16:creationId xmlns:a16="http://schemas.microsoft.com/office/drawing/2014/main" id="{2B7CD556-38E9-5C4F-C3A2-8A1AE28C0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24150" y="5231191"/>
            <a:ext cx="1162050" cy="1162050"/>
          </a:xfrm>
          <a:prstGeom prst="rect">
            <a:avLst/>
          </a:prstGeom>
        </p:spPr>
      </p:pic>
      <p:pic>
        <p:nvPicPr>
          <p:cNvPr id="32" name="Graphic 31" descr="Clock outline">
            <a:extLst>
              <a:ext uri="{FF2B5EF4-FFF2-40B4-BE49-F238E27FC236}">
                <a16:creationId xmlns:a16="http://schemas.microsoft.com/office/drawing/2014/main" id="{2AD7708A-A38A-B6CC-828E-B5731830B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92923" y="5578237"/>
            <a:ext cx="914400" cy="914400"/>
          </a:xfrm>
          <a:prstGeom prst="rect">
            <a:avLst/>
          </a:prstGeom>
        </p:spPr>
      </p:pic>
      <p:pic>
        <p:nvPicPr>
          <p:cNvPr id="34" name="Graphic 33" descr="Clipboard Checked outline">
            <a:extLst>
              <a:ext uri="{FF2B5EF4-FFF2-40B4-BE49-F238E27FC236}">
                <a16:creationId xmlns:a16="http://schemas.microsoft.com/office/drawing/2014/main" id="{B33A99E2-04EB-6055-262D-2328B22348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67550" y="2422763"/>
            <a:ext cx="1142999" cy="1142999"/>
          </a:xfrm>
          <a:prstGeom prst="rect">
            <a:avLst/>
          </a:prstGeom>
        </p:spPr>
      </p:pic>
      <p:pic>
        <p:nvPicPr>
          <p:cNvPr id="36" name="Graphic 35" descr="Scales of justice outline">
            <a:extLst>
              <a:ext uri="{FF2B5EF4-FFF2-40B4-BE49-F238E27FC236}">
                <a16:creationId xmlns:a16="http://schemas.microsoft.com/office/drawing/2014/main" id="{FFF6DF53-C18D-1A86-9D04-254A1D998D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63654" y="2602032"/>
            <a:ext cx="914400" cy="914400"/>
          </a:xfrm>
          <a:prstGeom prst="rect">
            <a:avLst/>
          </a:prstGeom>
        </p:spPr>
      </p:pic>
      <p:pic>
        <p:nvPicPr>
          <p:cNvPr id="42" name="Graphic 41" descr="Document outline">
            <a:extLst>
              <a:ext uri="{FF2B5EF4-FFF2-40B4-BE49-F238E27FC236}">
                <a16:creationId xmlns:a16="http://schemas.microsoft.com/office/drawing/2014/main" id="{5829819F-271B-EB19-684A-CAB789A5D9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24150" y="2350290"/>
            <a:ext cx="1105319" cy="1105319"/>
          </a:xfrm>
          <a:prstGeom prst="rect">
            <a:avLst/>
          </a:prstGeom>
        </p:spPr>
      </p:pic>
      <p:pic>
        <p:nvPicPr>
          <p:cNvPr id="38" name="Graphic 37" descr="Magnifying glass outline">
            <a:extLst>
              <a:ext uri="{FF2B5EF4-FFF2-40B4-BE49-F238E27FC236}">
                <a16:creationId xmlns:a16="http://schemas.microsoft.com/office/drawing/2014/main" id="{AE5CF460-FB24-D1ED-0ED4-AC98102D32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68886" y="2477995"/>
            <a:ext cx="1162474" cy="11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053B-80E0-E1DF-6C94-CC3F5E9AC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ED3256-B679-DD02-A758-457A73E95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563" y="227346"/>
            <a:ext cx="9628255" cy="933450"/>
          </a:xfrm>
        </p:spPr>
        <p:txBody>
          <a:bodyPr>
            <a:normAutofit/>
          </a:bodyPr>
          <a:lstStyle/>
          <a:p>
            <a:r>
              <a:rPr lang="en-AU"/>
              <a:t>Entity-directed fees and charges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7B66-2876-F359-006D-E0F19BCCCF2F}"/>
              </a:ext>
            </a:extLst>
          </p:cNvPr>
          <p:cNvSpPr txBox="1"/>
          <p:nvPr/>
        </p:nvSpPr>
        <p:spPr>
          <a:xfrm>
            <a:off x="1300458" y="970296"/>
            <a:ext cx="10891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2400" b="1">
                <a:solidFill>
                  <a:schemeClr val="accent4"/>
                </a:solidFill>
              </a:rPr>
              <a:t>The following fees have been adjusted: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8A39B-9789-CBFC-4EE1-D900E0E4F88F}"/>
              </a:ext>
            </a:extLst>
          </p:cNvPr>
          <p:cNvSpPr txBox="1"/>
          <p:nvPr/>
        </p:nvSpPr>
        <p:spPr>
          <a:xfrm>
            <a:off x="1449288" y="1431961"/>
            <a:ext cx="10742712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Initial registration application and assessment fees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Renewal (of registration) application fee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Amendment (change to scope) application fee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Course accreditation application and assessment fees 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Renewal course accreditation application and assessment fees 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Amendment course accreditation fee 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Reassessment application and assessment fee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endParaRPr lang="en-AU" sz="20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F2030B-1CFA-1229-56D0-3FC60275382F}"/>
              </a:ext>
            </a:extLst>
          </p:cNvPr>
          <p:cNvSpPr txBox="1"/>
          <p:nvPr/>
        </p:nvSpPr>
        <p:spPr>
          <a:xfrm>
            <a:off x="1300458" y="4448865"/>
            <a:ext cx="10891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AU" sz="2400" b="1">
                <a:solidFill>
                  <a:schemeClr val="accent4"/>
                </a:solidFill>
              </a:rPr>
              <a:t>The following fees are being introduced: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2EBCC-517E-F5FC-DD4F-246E349DD01B}"/>
              </a:ext>
            </a:extLst>
          </p:cNvPr>
          <p:cNvSpPr txBox="1"/>
          <p:nvPr/>
        </p:nvSpPr>
        <p:spPr>
          <a:xfrm>
            <a:off x="1449288" y="4912681"/>
            <a:ext cx="107427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Late renewal (of registration) application fee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On-site performance visit charge 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Financial viability assessment charge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000">
                <a:solidFill>
                  <a:srgbClr val="FFFFFF"/>
                </a:solidFill>
              </a:rPr>
              <a:t>Student assessment validation charge</a:t>
            </a:r>
          </a:p>
        </p:txBody>
      </p:sp>
    </p:spTree>
    <p:extLst>
      <p:ext uri="{BB962C8B-B14F-4D97-AF65-F5344CB8AC3E}">
        <p14:creationId xmlns:p14="http://schemas.microsoft.com/office/powerpoint/2010/main" val="414396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6BE57-7B72-FADC-1A65-9C21CF14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C37C-0C1E-E0AF-5B67-CB191F030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58" y="1380628"/>
            <a:ext cx="7880534" cy="3311058"/>
          </a:xfrm>
        </p:spPr>
        <p:txBody>
          <a:bodyPr>
            <a:normAutofit/>
          </a:bodyPr>
          <a:lstStyle/>
          <a:p>
            <a:r>
              <a:rPr lang="en-AU" sz="4400">
                <a:latin typeface="Canela-Light"/>
              </a:rPr>
              <a:t>Deeper dive into provider examples</a:t>
            </a:r>
            <a:endParaRPr lang="en-AU" sz="6000"/>
          </a:p>
        </p:txBody>
      </p:sp>
    </p:spTree>
    <p:extLst>
      <p:ext uri="{BB962C8B-B14F-4D97-AF65-F5344CB8AC3E}">
        <p14:creationId xmlns:p14="http://schemas.microsoft.com/office/powerpoint/2010/main" val="233010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EED4-CC78-9307-B725-4668C5FD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319162-9BFB-0A7D-46FE-2405BD1FD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818" y="27679"/>
            <a:ext cx="10240705" cy="933450"/>
          </a:xfrm>
        </p:spPr>
        <p:txBody>
          <a:bodyPr>
            <a:noAutofit/>
          </a:bodyPr>
          <a:lstStyle/>
          <a:p>
            <a:r>
              <a:rPr lang="en-AU"/>
              <a:t>Renewal of Registration Applications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A09C1-0206-BAC2-90ED-C9EF8507597C}"/>
              </a:ext>
            </a:extLst>
          </p:cNvPr>
          <p:cNvSpPr txBox="1"/>
          <p:nvPr/>
        </p:nvSpPr>
        <p:spPr>
          <a:xfrm>
            <a:off x="309563" y="1492898"/>
            <a:ext cx="4094486" cy="4917233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algn="ctr"/>
            <a:endParaRPr lang="en-AU" sz="9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F56CFC-342A-E9C8-9AD6-5FECCCC867BD}"/>
              </a:ext>
            </a:extLst>
          </p:cNvPr>
          <p:cNvSpPr txBox="1"/>
          <p:nvPr/>
        </p:nvSpPr>
        <p:spPr>
          <a:xfrm>
            <a:off x="1966104" y="1508078"/>
            <a:ext cx="8291993" cy="240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None/>
            </a:pPr>
            <a:r>
              <a:rPr lang="en-AU" sz="2000" b="1">
                <a:solidFill>
                  <a:schemeClr val="bg1"/>
                </a:solidFill>
              </a:rPr>
              <a:t>EXAMPLE: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 An NVR RTO is due to renew their NVR registration.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A renewal application is submitted on time.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The provider will pay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Renewal of Registration Application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Renewal of Registration Assessment Fee 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7E53E141-E35D-6E8E-8566-29CB6B082C4B}"/>
              </a:ext>
            </a:extLst>
          </p:cNvPr>
          <p:cNvSpPr/>
          <p:nvPr/>
        </p:nvSpPr>
        <p:spPr>
          <a:xfrm>
            <a:off x="4561992" y="4563015"/>
            <a:ext cx="535982" cy="53867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130B92-A6F3-0857-1DA3-A902BB3D5432}"/>
              </a:ext>
            </a:extLst>
          </p:cNvPr>
          <p:cNvSpPr/>
          <p:nvPr/>
        </p:nvSpPr>
        <p:spPr>
          <a:xfrm>
            <a:off x="1644166" y="1371458"/>
            <a:ext cx="9097200" cy="5002275"/>
          </a:xfrm>
          <a:prstGeom prst="rect">
            <a:avLst/>
          </a:prstGeom>
          <a:noFill/>
          <a:ln w="28575">
            <a:solidFill>
              <a:srgbClr val="FF00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700714-D808-EC56-1BC3-D48E4D3E134D}"/>
              </a:ext>
            </a:extLst>
          </p:cNvPr>
          <p:cNvSpPr txBox="1"/>
          <p:nvPr/>
        </p:nvSpPr>
        <p:spPr>
          <a:xfrm>
            <a:off x="2989921" y="5634230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$1,250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2F0B39-FA86-BC6E-656B-13D8CBEF4045}"/>
              </a:ext>
            </a:extLst>
          </p:cNvPr>
          <p:cNvSpPr txBox="1"/>
          <p:nvPr/>
        </p:nvSpPr>
        <p:spPr>
          <a:xfrm>
            <a:off x="5805846" y="5624379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$3,000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AB060D-58C1-DF29-95DD-F88D6097D1F5}"/>
              </a:ext>
            </a:extLst>
          </p:cNvPr>
          <p:cNvSpPr txBox="1"/>
          <p:nvPr/>
        </p:nvSpPr>
        <p:spPr>
          <a:xfrm>
            <a:off x="8279070" y="4368209"/>
            <a:ext cx="914400" cy="914400"/>
          </a:xfrm>
          <a:prstGeom prst="rect">
            <a:avLst/>
          </a:prstGeom>
        </p:spPr>
        <p:txBody>
          <a:bodyPr wrap="none" rtlCol="0" anchor="ctr">
            <a:normAutofit lnSpcReduction="10000"/>
          </a:bodyPr>
          <a:lstStyle/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Total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payable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$4,250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5CBE0A6-F160-29D2-7D67-141F6AD520E7}"/>
              </a:ext>
            </a:extLst>
          </p:cNvPr>
          <p:cNvGrpSpPr/>
          <p:nvPr/>
        </p:nvGrpSpPr>
        <p:grpSpPr>
          <a:xfrm>
            <a:off x="2736643" y="3930211"/>
            <a:ext cx="1403043" cy="1844529"/>
            <a:chOff x="5313069" y="3901139"/>
            <a:chExt cx="1403043" cy="184452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8C6920-3FF9-9D30-4D76-B2437D08CE05}"/>
                </a:ext>
              </a:extLst>
            </p:cNvPr>
            <p:cNvSpPr/>
            <p:nvPr/>
          </p:nvSpPr>
          <p:spPr>
            <a:xfrm>
              <a:off x="5313069" y="3901139"/>
              <a:ext cx="1392531" cy="156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92E2D93-771D-1119-9256-0814029D08F7}"/>
                </a:ext>
              </a:extLst>
            </p:cNvPr>
            <p:cNvGrpSpPr/>
            <p:nvPr/>
          </p:nvGrpSpPr>
          <p:grpSpPr>
            <a:xfrm>
              <a:off x="5313071" y="3941934"/>
              <a:ext cx="1403041" cy="1803734"/>
              <a:chOff x="5313070" y="3942889"/>
              <a:chExt cx="1102319" cy="1611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1A1FBA-F958-39A3-A6E3-DF85CAA76170}"/>
                  </a:ext>
                </a:extLst>
              </p:cNvPr>
              <p:cNvSpPr txBox="1"/>
              <p:nvPr/>
            </p:nvSpPr>
            <p:spPr>
              <a:xfrm>
                <a:off x="5313070" y="5306842"/>
                <a:ext cx="1102319" cy="2474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200">
                    <a:solidFill>
                      <a:srgbClr val="6691AA"/>
                    </a:solidFill>
                    <a:latin typeface="TT Commons" panose="02000506040000020004" pitchFamily="2" charset="0"/>
                  </a:rPr>
                  <a:t>Application Fee</a:t>
                </a: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117A51B-5B66-F9DE-6AE4-C770618A4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1790" y="3942889"/>
                <a:ext cx="923145" cy="140040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6C3801-84DF-0783-A9B2-6FC0AFB3866B}"/>
              </a:ext>
            </a:extLst>
          </p:cNvPr>
          <p:cNvGrpSpPr/>
          <p:nvPr/>
        </p:nvGrpSpPr>
        <p:grpSpPr>
          <a:xfrm>
            <a:off x="5485440" y="3976769"/>
            <a:ext cx="1548000" cy="1812655"/>
            <a:chOff x="7636687" y="3951513"/>
            <a:chExt cx="1548000" cy="181265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364B83F-A1C9-CC8C-3D07-252E141FCAC0}"/>
                </a:ext>
              </a:extLst>
            </p:cNvPr>
            <p:cNvSpPr txBox="1"/>
            <p:nvPr/>
          </p:nvSpPr>
          <p:spPr>
            <a:xfrm>
              <a:off x="7636687" y="5487169"/>
              <a:ext cx="1548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>
                  <a:solidFill>
                    <a:srgbClr val="AF0066"/>
                  </a:solidFill>
                  <a:latin typeface="TT Commons" panose="02000506040000020004" pitchFamily="2" charset="0"/>
                </a:rPr>
                <a:t>Assessment Fee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45111F-14D3-1591-20B4-6A9E48CB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0154" y="3951513"/>
              <a:ext cx="1537931" cy="1535655"/>
            </a:xfrm>
            <a:prstGeom prst="rect">
              <a:avLst/>
            </a:prstGeom>
          </p:spPr>
        </p:pic>
      </p:grpSp>
      <p:sp>
        <p:nvSpPr>
          <p:cNvPr id="2" name="Equals 1">
            <a:extLst>
              <a:ext uri="{FF2B5EF4-FFF2-40B4-BE49-F238E27FC236}">
                <a16:creationId xmlns:a16="http://schemas.microsoft.com/office/drawing/2014/main" id="{E6CC4FC2-CF1E-49AF-80C5-CD8299156306}"/>
              </a:ext>
            </a:extLst>
          </p:cNvPr>
          <p:cNvSpPr/>
          <p:nvPr/>
        </p:nvSpPr>
        <p:spPr>
          <a:xfrm>
            <a:off x="7491603" y="4679359"/>
            <a:ext cx="425934" cy="292100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81839-12D8-E480-5FA5-41AD7FC00030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156104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B86B8-C52D-89D2-62DA-1E5B30E09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42623-10C6-B7D5-47DD-E05A13E55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272" y="32569"/>
            <a:ext cx="10907455" cy="933450"/>
          </a:xfrm>
        </p:spPr>
        <p:txBody>
          <a:bodyPr>
            <a:noAutofit/>
          </a:bodyPr>
          <a:lstStyle/>
          <a:p>
            <a:r>
              <a:rPr lang="en-AU">
                <a:latin typeface="Canela Light"/>
              </a:rPr>
              <a:t>Change to Scope (one registration)</a:t>
            </a: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CE432-9ACE-A315-09D1-8E73CA642A14}"/>
              </a:ext>
            </a:extLst>
          </p:cNvPr>
          <p:cNvSpPr txBox="1"/>
          <p:nvPr/>
        </p:nvSpPr>
        <p:spPr>
          <a:xfrm>
            <a:off x="1695010" y="1075737"/>
            <a:ext cx="8692118" cy="1997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None/>
            </a:pPr>
            <a:r>
              <a:rPr lang="en-AU" sz="2000" b="1">
                <a:solidFill>
                  <a:schemeClr val="bg1"/>
                </a:solidFill>
              </a:rPr>
              <a:t>EXAMPLE: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 An RTO wishes to add 4 qualifications and 2 units of competency to its scope of registration.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They submit 1 application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AU" sz="20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F6B26A-F4BD-AE76-44A5-9E592152DBF2}"/>
              </a:ext>
            </a:extLst>
          </p:cNvPr>
          <p:cNvSpPr/>
          <p:nvPr/>
        </p:nvSpPr>
        <p:spPr>
          <a:xfrm>
            <a:off x="1492469" y="946356"/>
            <a:ext cx="9255742" cy="5647943"/>
          </a:xfrm>
          <a:prstGeom prst="rect">
            <a:avLst/>
          </a:prstGeom>
          <a:noFill/>
          <a:ln w="28575">
            <a:solidFill>
              <a:srgbClr val="FF00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4238D9A3-8028-116F-0F4C-AF7442996562}"/>
              </a:ext>
            </a:extLst>
          </p:cNvPr>
          <p:cNvSpPr/>
          <p:nvPr/>
        </p:nvSpPr>
        <p:spPr>
          <a:xfrm>
            <a:off x="6678684" y="3993258"/>
            <a:ext cx="502690" cy="54000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16" name="Equals 15">
            <a:extLst>
              <a:ext uri="{FF2B5EF4-FFF2-40B4-BE49-F238E27FC236}">
                <a16:creationId xmlns:a16="http://schemas.microsoft.com/office/drawing/2014/main" id="{770A66FA-73EF-EF8D-96C9-DC11A2DC7DF7}"/>
              </a:ext>
            </a:extLst>
          </p:cNvPr>
          <p:cNvSpPr/>
          <p:nvPr/>
        </p:nvSpPr>
        <p:spPr>
          <a:xfrm>
            <a:off x="4066013" y="3993258"/>
            <a:ext cx="489160" cy="540000"/>
          </a:xfrm>
          <a:prstGeom prst="mathEqual">
            <a:avLst/>
          </a:prstGeom>
          <a:solidFill>
            <a:schemeClr val="bg1"/>
          </a:solidFill>
          <a:ln>
            <a:solidFill>
              <a:srgbClr val="323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13A6DD-19C4-497B-2EFD-517391B030D9}"/>
              </a:ext>
            </a:extLst>
          </p:cNvPr>
          <p:cNvGrpSpPr/>
          <p:nvPr/>
        </p:nvGrpSpPr>
        <p:grpSpPr>
          <a:xfrm>
            <a:off x="5007101" y="3427718"/>
            <a:ext cx="1183943" cy="1490277"/>
            <a:chOff x="5304494" y="6019585"/>
            <a:chExt cx="1409123" cy="19254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B97642-7B54-531C-DFDC-B69AD1FD1398}"/>
                </a:ext>
              </a:extLst>
            </p:cNvPr>
            <p:cNvSpPr/>
            <p:nvPr/>
          </p:nvSpPr>
          <p:spPr>
            <a:xfrm>
              <a:off x="5304494" y="6019585"/>
              <a:ext cx="1392531" cy="156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3862EF-322F-FA9D-6839-F3F8AEE35A68}"/>
                </a:ext>
              </a:extLst>
            </p:cNvPr>
            <p:cNvGrpSpPr/>
            <p:nvPr/>
          </p:nvGrpSpPr>
          <p:grpSpPr>
            <a:xfrm>
              <a:off x="5310576" y="6036864"/>
              <a:ext cx="1403041" cy="1908130"/>
              <a:chOff x="5311110" y="5814458"/>
              <a:chExt cx="1102319" cy="170468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53773A-69F1-E3B2-A71C-0178C7132E67}"/>
                  </a:ext>
                </a:extLst>
              </p:cNvPr>
              <p:cNvSpPr txBox="1"/>
              <p:nvPr/>
            </p:nvSpPr>
            <p:spPr>
              <a:xfrm>
                <a:off x="5311110" y="7199422"/>
                <a:ext cx="1102319" cy="3197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6691AA"/>
                    </a:solidFill>
                    <a:latin typeface="TT Commons" panose="02000506040000020004" pitchFamily="2" charset="0"/>
                  </a:rPr>
                  <a:t>Application Fee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3785550-FF5F-2D8D-77D9-DD527EE67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9268" y="5814458"/>
                <a:ext cx="923145" cy="140040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601C2E-F3D2-E30D-3D75-F56D8BEDE16E}"/>
              </a:ext>
            </a:extLst>
          </p:cNvPr>
          <p:cNvGrpSpPr/>
          <p:nvPr/>
        </p:nvGrpSpPr>
        <p:grpSpPr>
          <a:xfrm>
            <a:off x="7719645" y="3419236"/>
            <a:ext cx="1178834" cy="1490435"/>
            <a:chOff x="10193357" y="1605684"/>
            <a:chExt cx="1178834" cy="14904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C9433A-643D-BF8F-B3EC-406D8D7013BC}"/>
                </a:ext>
              </a:extLst>
            </p:cNvPr>
            <p:cNvSpPr/>
            <p:nvPr/>
          </p:nvSpPr>
          <p:spPr>
            <a:xfrm>
              <a:off x="10193357" y="2669628"/>
              <a:ext cx="117883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37DD353-49DE-6101-CC3F-B86ADE48ADF5}"/>
                </a:ext>
              </a:extLst>
            </p:cNvPr>
            <p:cNvGrpSpPr/>
            <p:nvPr/>
          </p:nvGrpSpPr>
          <p:grpSpPr>
            <a:xfrm>
              <a:off x="10193357" y="1605684"/>
              <a:ext cx="1178834" cy="1490435"/>
              <a:chOff x="7640154" y="3951513"/>
              <a:chExt cx="1537931" cy="198908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3663D0-A846-B3F7-7B32-52520A977558}"/>
                  </a:ext>
                </a:extLst>
              </p:cNvPr>
              <p:cNvSpPr txBox="1"/>
              <p:nvPr/>
            </p:nvSpPr>
            <p:spPr>
              <a:xfrm>
                <a:off x="7640154" y="5570925"/>
                <a:ext cx="1537931" cy="369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AF0066"/>
                    </a:solidFill>
                    <a:latin typeface="TT Commons" panose="02000506040000020004" pitchFamily="2" charset="0"/>
                  </a:rPr>
                  <a:t>Assessment Fee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6026AF9-6198-9336-99F2-EF0983B23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0154" y="3951513"/>
                <a:ext cx="1537931" cy="1535655"/>
              </a:xfrm>
              <a:prstGeom prst="rect">
                <a:avLst/>
              </a:prstGeom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37E4CAD-3609-EC81-E9AE-0A343A0AE432}"/>
              </a:ext>
            </a:extLst>
          </p:cNvPr>
          <p:cNvSpPr txBox="1"/>
          <p:nvPr/>
        </p:nvSpPr>
        <p:spPr>
          <a:xfrm>
            <a:off x="2165501" y="4908470"/>
            <a:ext cx="12990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>
                <a:solidFill>
                  <a:srgbClr val="6691AA"/>
                </a:solidFill>
                <a:latin typeface="TT Commons" panose="02000506040000020004" pitchFamily="2" charset="0"/>
              </a:rPr>
              <a:t>Application limit</a:t>
            </a:r>
          </a:p>
          <a:p>
            <a:pPr algn="ctr"/>
            <a:r>
              <a:rPr lang="en-AU" sz="1200">
                <a:solidFill>
                  <a:srgbClr val="6691AA"/>
                </a:solidFill>
                <a:latin typeface="TT Commons" panose="02000506040000020004" pitchFamily="2" charset="0"/>
              </a:rPr>
              <a:t>5 Qualifications</a:t>
            </a:r>
          </a:p>
          <a:p>
            <a:pPr algn="ctr"/>
            <a:r>
              <a:rPr lang="en-AU" sz="1200">
                <a:solidFill>
                  <a:srgbClr val="6691AA"/>
                </a:solidFill>
                <a:latin typeface="TT Commons" panose="02000506040000020004" pitchFamily="2" charset="0"/>
              </a:rPr>
              <a:t>50 </a:t>
            </a:r>
            <a:r>
              <a:rPr lang="en-AU" sz="1200" err="1">
                <a:solidFill>
                  <a:srgbClr val="6691AA"/>
                </a:solidFill>
                <a:latin typeface="TT Commons" panose="02000506040000020004" pitchFamily="2" charset="0"/>
              </a:rPr>
              <a:t>Uoc</a:t>
            </a:r>
            <a:endParaRPr lang="en-AU" sz="1200">
              <a:solidFill>
                <a:srgbClr val="6691AA"/>
              </a:solidFill>
              <a:latin typeface="TT Commons" panose="02000506040000020004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53FADF0-3916-3485-6177-3C48376D1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501" y="3509271"/>
            <a:ext cx="1302896" cy="1400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C14682D-9FA4-B400-7564-80D05A1EFCD6}"/>
              </a:ext>
            </a:extLst>
          </p:cNvPr>
          <p:cNvSpPr txBox="1"/>
          <p:nvPr/>
        </p:nvSpPr>
        <p:spPr>
          <a:xfrm>
            <a:off x="5141872" y="4917995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$200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DF528DE-CDDA-82B7-19A8-D4964A428ACB}"/>
              </a:ext>
            </a:extLst>
          </p:cNvPr>
          <p:cNvSpPr txBox="1"/>
          <p:nvPr/>
        </p:nvSpPr>
        <p:spPr>
          <a:xfrm>
            <a:off x="7851862" y="4972431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$1,100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FBC1D7-CE3C-EB87-AC31-D921AD28A1D1}"/>
              </a:ext>
            </a:extLst>
          </p:cNvPr>
          <p:cNvSpPr txBox="1"/>
          <p:nvPr/>
        </p:nvSpPr>
        <p:spPr>
          <a:xfrm>
            <a:off x="9675269" y="3833376"/>
            <a:ext cx="914400" cy="914400"/>
          </a:xfrm>
          <a:prstGeom prst="rect">
            <a:avLst/>
          </a:prstGeom>
        </p:spPr>
        <p:txBody>
          <a:bodyPr wrap="none" rtlCol="0" anchor="ctr">
            <a:normAutofit lnSpcReduction="10000"/>
          </a:bodyPr>
          <a:lstStyle/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Total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payable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$1,300</a:t>
            </a:r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E1C58C8E-2D0F-D8E6-3464-C74C41ECC757}"/>
              </a:ext>
            </a:extLst>
          </p:cNvPr>
          <p:cNvSpPr/>
          <p:nvPr/>
        </p:nvSpPr>
        <p:spPr>
          <a:xfrm>
            <a:off x="9175769" y="4063421"/>
            <a:ext cx="425934" cy="292100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042B6-0B02-97B0-377E-0082DFDCC4E6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1698821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F847-4591-29B1-1B91-13134593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E8291F-7DBE-2D0B-BD3C-E91064BBB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028" y="6550"/>
            <a:ext cx="10630668" cy="933450"/>
          </a:xfrm>
        </p:spPr>
        <p:txBody>
          <a:bodyPr>
            <a:noAutofit/>
          </a:bodyPr>
          <a:lstStyle/>
          <a:p>
            <a:r>
              <a:rPr lang="en-AU">
                <a:latin typeface="Canela Light"/>
              </a:rPr>
              <a:t>Change to Scope (two registrations)</a:t>
            </a: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AAD28-F314-CB49-0D77-A2C1A3E30E30}"/>
              </a:ext>
            </a:extLst>
          </p:cNvPr>
          <p:cNvSpPr txBox="1"/>
          <p:nvPr/>
        </p:nvSpPr>
        <p:spPr>
          <a:xfrm>
            <a:off x="926305" y="1181312"/>
            <a:ext cx="10210267" cy="1133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None/>
            </a:pPr>
            <a:r>
              <a:rPr lang="en-AU" sz="2000" b="1">
                <a:solidFill>
                  <a:schemeClr val="bg1"/>
                </a:solidFill>
              </a:rPr>
              <a:t>EXAMPLE 2: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>
                <a:solidFill>
                  <a:schemeClr val="bg1"/>
                </a:solidFill>
              </a:rPr>
              <a:t> A provider that is registered under both NVR and CRICOS applies to add 4 qualifications to both scopes of registration for delivery to domestic and international students. 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1A1DA-AF74-868B-32DC-F7D2895F749B}"/>
              </a:ext>
            </a:extLst>
          </p:cNvPr>
          <p:cNvSpPr/>
          <p:nvPr/>
        </p:nvSpPr>
        <p:spPr>
          <a:xfrm>
            <a:off x="805218" y="1031335"/>
            <a:ext cx="10460477" cy="5646564"/>
          </a:xfrm>
          <a:prstGeom prst="rect">
            <a:avLst/>
          </a:prstGeom>
          <a:noFill/>
          <a:ln w="28575">
            <a:solidFill>
              <a:srgbClr val="FF00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EE13AD1-5437-5642-8B34-D2A24DA0C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452" y="4081980"/>
            <a:ext cx="971736" cy="51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800" b="1" kern="100">
                <a:solidFill>
                  <a:schemeClr val="bg1"/>
                </a:solidFill>
                <a:effectLst/>
                <a:latin typeface="TT Commons" panose="02000506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and</a:t>
            </a:r>
            <a:endParaRPr lang="en-AU" sz="20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453F263F-66A1-C19C-63BF-7FCE87D85B06}"/>
              </a:ext>
            </a:extLst>
          </p:cNvPr>
          <p:cNvSpPr/>
          <p:nvPr/>
        </p:nvSpPr>
        <p:spPr>
          <a:xfrm>
            <a:off x="7128666" y="4997334"/>
            <a:ext cx="502690" cy="54000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A74D2981-2343-9430-4B8D-6D40E9AA6634}"/>
              </a:ext>
            </a:extLst>
          </p:cNvPr>
          <p:cNvSpPr/>
          <p:nvPr/>
        </p:nvSpPr>
        <p:spPr>
          <a:xfrm>
            <a:off x="7128666" y="2868466"/>
            <a:ext cx="502690" cy="54000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32" name="Equals 31">
            <a:extLst>
              <a:ext uri="{FF2B5EF4-FFF2-40B4-BE49-F238E27FC236}">
                <a16:creationId xmlns:a16="http://schemas.microsoft.com/office/drawing/2014/main" id="{E569F82F-72B3-E9BE-610E-6CD9F79E1909}"/>
              </a:ext>
            </a:extLst>
          </p:cNvPr>
          <p:cNvSpPr/>
          <p:nvPr/>
        </p:nvSpPr>
        <p:spPr>
          <a:xfrm>
            <a:off x="4291730" y="3143784"/>
            <a:ext cx="489160" cy="540000"/>
          </a:xfrm>
          <a:prstGeom prst="mathEqual">
            <a:avLst/>
          </a:prstGeom>
          <a:solidFill>
            <a:schemeClr val="bg1"/>
          </a:solidFill>
          <a:ln>
            <a:solidFill>
              <a:srgbClr val="323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33" name="Equals 32">
            <a:extLst>
              <a:ext uri="{FF2B5EF4-FFF2-40B4-BE49-F238E27FC236}">
                <a16:creationId xmlns:a16="http://schemas.microsoft.com/office/drawing/2014/main" id="{7332DE29-111C-BD38-A000-742941F4D172}"/>
              </a:ext>
            </a:extLst>
          </p:cNvPr>
          <p:cNvSpPr/>
          <p:nvPr/>
        </p:nvSpPr>
        <p:spPr>
          <a:xfrm>
            <a:off x="4291730" y="5215568"/>
            <a:ext cx="489160" cy="540000"/>
          </a:xfrm>
          <a:prstGeom prst="mathEqual">
            <a:avLst/>
          </a:prstGeom>
          <a:solidFill>
            <a:schemeClr val="bg1"/>
          </a:solidFill>
          <a:ln>
            <a:solidFill>
              <a:srgbClr val="323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A5E91-3E7B-F3B9-0352-CDB58FE4D19E}"/>
              </a:ext>
            </a:extLst>
          </p:cNvPr>
          <p:cNvGrpSpPr/>
          <p:nvPr/>
        </p:nvGrpSpPr>
        <p:grpSpPr>
          <a:xfrm>
            <a:off x="5365361" y="2393329"/>
            <a:ext cx="1178834" cy="1490275"/>
            <a:chOff x="5313069" y="3901139"/>
            <a:chExt cx="1403043" cy="19254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B1B24EF-EA15-3306-6178-369EC1E9E061}"/>
                </a:ext>
              </a:extLst>
            </p:cNvPr>
            <p:cNvSpPr/>
            <p:nvPr/>
          </p:nvSpPr>
          <p:spPr>
            <a:xfrm>
              <a:off x="5313069" y="3901139"/>
              <a:ext cx="1392531" cy="156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DD89B4-607C-A8DD-94E1-598F4A70885D}"/>
                </a:ext>
              </a:extLst>
            </p:cNvPr>
            <p:cNvGrpSpPr/>
            <p:nvPr/>
          </p:nvGrpSpPr>
          <p:grpSpPr>
            <a:xfrm>
              <a:off x="5313071" y="3941933"/>
              <a:ext cx="1403041" cy="1884612"/>
              <a:chOff x="5313070" y="3942889"/>
              <a:chExt cx="1102319" cy="168367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C90527-AAE6-1A7A-888F-3418BF486C39}"/>
                  </a:ext>
                </a:extLst>
              </p:cNvPr>
              <p:cNvSpPr txBox="1"/>
              <p:nvPr/>
            </p:nvSpPr>
            <p:spPr>
              <a:xfrm>
                <a:off x="5313070" y="5306842"/>
                <a:ext cx="1102319" cy="3197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6691AA"/>
                    </a:solidFill>
                    <a:latin typeface="TT Commons" panose="02000506040000020004" pitchFamily="2" charset="0"/>
                  </a:rPr>
                  <a:t>Application Fee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04C09EC-F74B-95CC-5BC5-543410E41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1790" y="3942889"/>
                <a:ext cx="923145" cy="140040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D0E4D3-5107-E7A9-DBA2-12185BFD77EF}"/>
              </a:ext>
            </a:extLst>
          </p:cNvPr>
          <p:cNvGrpSpPr/>
          <p:nvPr/>
        </p:nvGrpSpPr>
        <p:grpSpPr>
          <a:xfrm>
            <a:off x="8215828" y="2393249"/>
            <a:ext cx="1178834" cy="1490435"/>
            <a:chOff x="10193357" y="1605684"/>
            <a:chExt cx="1178834" cy="149043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846AAB-CA55-B39D-9B9F-A54B37BB46F5}"/>
                </a:ext>
              </a:extLst>
            </p:cNvPr>
            <p:cNvSpPr/>
            <p:nvPr/>
          </p:nvSpPr>
          <p:spPr>
            <a:xfrm>
              <a:off x="10193357" y="2669628"/>
              <a:ext cx="117883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5050505-8FD7-14B0-50E7-BCCB53C482B7}"/>
                </a:ext>
              </a:extLst>
            </p:cNvPr>
            <p:cNvGrpSpPr/>
            <p:nvPr/>
          </p:nvGrpSpPr>
          <p:grpSpPr>
            <a:xfrm>
              <a:off x="10193357" y="1605684"/>
              <a:ext cx="1178834" cy="1490435"/>
              <a:chOff x="7640154" y="3951513"/>
              <a:chExt cx="1537931" cy="198908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BDC5E2-6D0C-6287-0202-821359FF336C}"/>
                  </a:ext>
                </a:extLst>
              </p:cNvPr>
              <p:cNvSpPr txBox="1"/>
              <p:nvPr/>
            </p:nvSpPr>
            <p:spPr>
              <a:xfrm>
                <a:off x="7640154" y="5570925"/>
                <a:ext cx="1537931" cy="369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AF0066"/>
                    </a:solidFill>
                    <a:latin typeface="TT Commons" panose="02000506040000020004" pitchFamily="2" charset="0"/>
                  </a:rPr>
                  <a:t>Assessment Fee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7B4ACE3-5D2D-5392-68E2-0C87453C4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0154" y="3951513"/>
                <a:ext cx="1537931" cy="1535655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1F39B9-5D5C-A0F9-11B1-B3EE02C76F58}"/>
              </a:ext>
            </a:extLst>
          </p:cNvPr>
          <p:cNvGrpSpPr/>
          <p:nvPr/>
        </p:nvGrpSpPr>
        <p:grpSpPr>
          <a:xfrm>
            <a:off x="8215828" y="4522117"/>
            <a:ext cx="1178834" cy="1490435"/>
            <a:chOff x="10193357" y="1605684"/>
            <a:chExt cx="1178834" cy="149043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113197C-121C-1F50-5580-F475E42B0EFE}"/>
                </a:ext>
              </a:extLst>
            </p:cNvPr>
            <p:cNvSpPr/>
            <p:nvPr/>
          </p:nvSpPr>
          <p:spPr>
            <a:xfrm>
              <a:off x="10193357" y="2669628"/>
              <a:ext cx="117883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E8D16D-BFC3-89DD-F4EE-5CC9EF4EF41E}"/>
                </a:ext>
              </a:extLst>
            </p:cNvPr>
            <p:cNvGrpSpPr/>
            <p:nvPr/>
          </p:nvGrpSpPr>
          <p:grpSpPr>
            <a:xfrm>
              <a:off x="10193357" y="1605684"/>
              <a:ext cx="1178834" cy="1490435"/>
              <a:chOff x="7640154" y="3951513"/>
              <a:chExt cx="1537931" cy="1989086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AF6D4D-AFAF-5B04-55B7-0A638BEE8F39}"/>
                  </a:ext>
                </a:extLst>
              </p:cNvPr>
              <p:cNvSpPr txBox="1"/>
              <p:nvPr/>
            </p:nvSpPr>
            <p:spPr>
              <a:xfrm>
                <a:off x="7640154" y="5570925"/>
                <a:ext cx="1537931" cy="369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AF0066"/>
                    </a:solidFill>
                    <a:latin typeface="TT Commons" panose="02000506040000020004" pitchFamily="2" charset="0"/>
                  </a:rPr>
                  <a:t>Assessment Fee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0AC9170-0759-D845-54BB-7FF91EBE6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0154" y="3951513"/>
                <a:ext cx="1537931" cy="1535655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803848-DE54-5FC9-07C8-50E4D234A8FF}"/>
              </a:ext>
            </a:extLst>
          </p:cNvPr>
          <p:cNvGrpSpPr/>
          <p:nvPr/>
        </p:nvGrpSpPr>
        <p:grpSpPr>
          <a:xfrm>
            <a:off x="5365361" y="4522197"/>
            <a:ext cx="1178834" cy="1490275"/>
            <a:chOff x="5313069" y="3901139"/>
            <a:chExt cx="1403043" cy="192540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60FCFDA-B8ED-CC04-8F09-82F7F5D5BC4D}"/>
                </a:ext>
              </a:extLst>
            </p:cNvPr>
            <p:cNvSpPr/>
            <p:nvPr/>
          </p:nvSpPr>
          <p:spPr>
            <a:xfrm>
              <a:off x="5313069" y="3901139"/>
              <a:ext cx="1392531" cy="156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1B01BA2-1A44-7185-F430-1A1BD982A06A}"/>
                </a:ext>
              </a:extLst>
            </p:cNvPr>
            <p:cNvGrpSpPr/>
            <p:nvPr/>
          </p:nvGrpSpPr>
          <p:grpSpPr>
            <a:xfrm>
              <a:off x="5313071" y="3941933"/>
              <a:ext cx="1403041" cy="1884612"/>
              <a:chOff x="5313070" y="3942889"/>
              <a:chExt cx="1102319" cy="168367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0C8CD7-77F7-EE61-920A-0B6B29345C6F}"/>
                  </a:ext>
                </a:extLst>
              </p:cNvPr>
              <p:cNvSpPr txBox="1"/>
              <p:nvPr/>
            </p:nvSpPr>
            <p:spPr>
              <a:xfrm>
                <a:off x="5313070" y="5306842"/>
                <a:ext cx="1102319" cy="3197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200">
                    <a:solidFill>
                      <a:srgbClr val="6691AA"/>
                    </a:solidFill>
                    <a:latin typeface="TT Commons" panose="02000506040000020004" pitchFamily="2" charset="0"/>
                  </a:rPr>
                  <a:t>Application Fee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9321E9C-8790-48EC-DD04-0C69B80F8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1790" y="3942889"/>
                <a:ext cx="923145" cy="1400400"/>
              </a:xfrm>
              <a:prstGeom prst="rect">
                <a:avLst/>
              </a:prstGeom>
            </p:spPr>
          </p:pic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6F0AA7B-9EB9-4E65-C54A-F7CFCCE677F3}"/>
              </a:ext>
            </a:extLst>
          </p:cNvPr>
          <p:cNvSpPr txBox="1"/>
          <p:nvPr/>
        </p:nvSpPr>
        <p:spPr>
          <a:xfrm>
            <a:off x="5482379" y="5809487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$200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C00372-3286-2EED-A9D8-C75FB803C5BB}"/>
              </a:ext>
            </a:extLst>
          </p:cNvPr>
          <p:cNvSpPr txBox="1"/>
          <p:nvPr/>
        </p:nvSpPr>
        <p:spPr>
          <a:xfrm>
            <a:off x="5482379" y="3665675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$200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6C7E0D-FDEC-677A-D0DD-741AFC7A5977}"/>
              </a:ext>
            </a:extLst>
          </p:cNvPr>
          <p:cNvSpPr txBox="1"/>
          <p:nvPr/>
        </p:nvSpPr>
        <p:spPr>
          <a:xfrm>
            <a:off x="8370918" y="3624780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$1,100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06653E-C5CF-316A-912F-81193E30DDA8}"/>
              </a:ext>
            </a:extLst>
          </p:cNvPr>
          <p:cNvSpPr txBox="1"/>
          <p:nvPr/>
        </p:nvSpPr>
        <p:spPr>
          <a:xfrm>
            <a:off x="8370918" y="5762005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>
                <a:solidFill>
                  <a:schemeClr val="bg1"/>
                </a:solidFill>
                <a:latin typeface="TT Commons" panose="02000506040000020004" pitchFamily="2" charset="0"/>
              </a:rPr>
              <a:t>$1,100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DEA4EC-7B39-8607-41FF-CDE436D647F1}"/>
              </a:ext>
            </a:extLst>
          </p:cNvPr>
          <p:cNvSpPr txBox="1"/>
          <p:nvPr/>
        </p:nvSpPr>
        <p:spPr>
          <a:xfrm>
            <a:off x="10130735" y="3652027"/>
            <a:ext cx="914400" cy="914400"/>
          </a:xfrm>
          <a:prstGeom prst="rect">
            <a:avLst/>
          </a:prstGeom>
        </p:spPr>
        <p:txBody>
          <a:bodyPr wrap="none" rtlCol="0" anchor="ctr">
            <a:normAutofit lnSpcReduction="10000"/>
          </a:bodyPr>
          <a:lstStyle/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Total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payable</a:t>
            </a:r>
          </a:p>
          <a:p>
            <a:pPr algn="ctr"/>
            <a:r>
              <a:rPr lang="en-AU" sz="2000" b="1">
                <a:solidFill>
                  <a:schemeClr val="bg1"/>
                </a:solidFill>
                <a:latin typeface="TT Commons" panose="02000506040000020004" pitchFamily="2" charset="0"/>
              </a:rPr>
              <a:t>$2,600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BA9D309-8BBE-41A7-3ADB-7AA8E38E760C}"/>
              </a:ext>
            </a:extLst>
          </p:cNvPr>
          <p:cNvGrpSpPr/>
          <p:nvPr/>
        </p:nvGrpSpPr>
        <p:grpSpPr>
          <a:xfrm>
            <a:off x="2339776" y="2333157"/>
            <a:ext cx="1305335" cy="2017846"/>
            <a:chOff x="1915000" y="2334651"/>
            <a:chExt cx="1305335" cy="201784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8523A4F-C9F5-F65B-EF0A-A9CDE01D3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5998" y="2334651"/>
              <a:ext cx="1304337" cy="140040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E93E054-91E0-16AA-F259-80CF5D2F6AF9}"/>
                </a:ext>
              </a:extLst>
            </p:cNvPr>
            <p:cNvSpPr txBox="1"/>
            <p:nvPr/>
          </p:nvSpPr>
          <p:spPr>
            <a:xfrm>
              <a:off x="1915000" y="3706166"/>
              <a:ext cx="13043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>
                  <a:solidFill>
                    <a:srgbClr val="6691AA"/>
                  </a:solidFill>
                  <a:latin typeface="TT Commons" panose="02000506040000020004" pitchFamily="2" charset="0"/>
                </a:rPr>
                <a:t>Application for </a:t>
              </a:r>
            </a:p>
            <a:p>
              <a:pPr algn="ctr"/>
              <a:r>
                <a:rPr lang="en-AU" sz="1200">
                  <a:solidFill>
                    <a:srgbClr val="6691AA"/>
                  </a:solidFill>
                  <a:latin typeface="TT Commons" panose="02000506040000020004" pitchFamily="2" charset="0"/>
                </a:rPr>
                <a:t>Qualifications 1-4</a:t>
              </a:r>
            </a:p>
            <a:p>
              <a:pPr algn="ctr"/>
              <a:r>
                <a:rPr lang="en-AU" sz="1100">
                  <a:solidFill>
                    <a:srgbClr val="6691AA"/>
                  </a:solidFill>
                  <a:latin typeface="TT Commons" panose="02000506040000020004" pitchFamily="2" charset="0"/>
                </a:rPr>
                <a:t>(NVR registration)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83035ED-A572-D64B-3E8D-CA081D398D43}"/>
              </a:ext>
            </a:extLst>
          </p:cNvPr>
          <p:cNvGrpSpPr/>
          <p:nvPr/>
        </p:nvGrpSpPr>
        <p:grpSpPr>
          <a:xfrm>
            <a:off x="2339776" y="4515367"/>
            <a:ext cx="1304337" cy="2012926"/>
            <a:chOff x="1915000" y="4516861"/>
            <a:chExt cx="1304337" cy="201292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EEB633B-5AA3-74B0-074E-C9C433193380}"/>
                </a:ext>
              </a:extLst>
            </p:cNvPr>
            <p:cNvSpPr txBox="1"/>
            <p:nvPr/>
          </p:nvSpPr>
          <p:spPr>
            <a:xfrm>
              <a:off x="1915000" y="5914234"/>
              <a:ext cx="1304337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>
                  <a:solidFill>
                    <a:srgbClr val="6691AA"/>
                  </a:solidFill>
                  <a:latin typeface="TT Commons" panose="02000506040000020004" pitchFamily="2" charset="0"/>
                </a:rPr>
                <a:t>Application for </a:t>
              </a:r>
            </a:p>
            <a:p>
              <a:pPr algn="ctr"/>
              <a:r>
                <a:rPr lang="en-AU" sz="1200">
                  <a:solidFill>
                    <a:srgbClr val="6691AA"/>
                  </a:solidFill>
                  <a:latin typeface="TT Commons" panose="02000506040000020004" pitchFamily="2" charset="0"/>
                </a:rPr>
                <a:t>Qualifications 1-4</a:t>
              </a:r>
            </a:p>
            <a:p>
              <a:pPr algn="ctr"/>
              <a:r>
                <a:rPr lang="en-AU" sz="1000">
                  <a:solidFill>
                    <a:srgbClr val="6691AA"/>
                  </a:solidFill>
                  <a:latin typeface="TT Commons" panose="02000506040000020004" pitchFamily="2" charset="0"/>
                </a:rPr>
                <a:t>(CRICOS registration)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31FC059-8420-746C-DCEB-3ABED9DD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5000" y="4516861"/>
              <a:ext cx="1304337" cy="1400401"/>
            </a:xfrm>
            <a:prstGeom prst="rect">
              <a:avLst/>
            </a:prstGeom>
          </p:spPr>
        </p:pic>
      </p:grpSp>
      <p:sp>
        <p:nvSpPr>
          <p:cNvPr id="3" name="Equals 2">
            <a:extLst>
              <a:ext uri="{FF2B5EF4-FFF2-40B4-BE49-F238E27FC236}">
                <a16:creationId xmlns:a16="http://schemas.microsoft.com/office/drawing/2014/main" id="{37136604-CCE6-039A-A319-002A97CE5564}"/>
              </a:ext>
            </a:extLst>
          </p:cNvPr>
          <p:cNvSpPr/>
          <p:nvPr/>
        </p:nvSpPr>
        <p:spPr>
          <a:xfrm>
            <a:off x="9686127" y="4055912"/>
            <a:ext cx="425934" cy="292100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492D4-939A-D375-5E42-5D5D8E7084EF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202228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2F85E-494D-6B10-262E-A6D349A2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5478064-50B8-8072-2CBE-E6E509FDC6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180" y="346313"/>
            <a:ext cx="11474611" cy="933450"/>
          </a:xfrm>
        </p:spPr>
        <p:txBody>
          <a:bodyPr>
            <a:noAutofit/>
          </a:bodyPr>
          <a:lstStyle/>
          <a:p>
            <a:r>
              <a:rPr lang="en-AU"/>
              <a:t>Changes to Performance and Compliance (Audits)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05CFE-DDBB-5CD0-BACF-61961A560118}"/>
              </a:ext>
            </a:extLst>
          </p:cNvPr>
          <p:cNvSpPr txBox="1"/>
          <p:nvPr/>
        </p:nvSpPr>
        <p:spPr>
          <a:xfrm>
            <a:off x="955517" y="1219564"/>
            <a:ext cx="3838280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400"/>
              </a:spcBef>
            </a:pPr>
            <a:r>
              <a:rPr lang="en-AU" sz="2000" b="1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Performance assessment </a:t>
            </a:r>
            <a:endParaRPr lang="en-AU" sz="2000" b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3EA96-3475-2D23-CE3D-B215C1F711B9}"/>
              </a:ext>
            </a:extLst>
          </p:cNvPr>
          <p:cNvSpPr txBox="1"/>
          <p:nvPr/>
        </p:nvSpPr>
        <p:spPr>
          <a:xfrm>
            <a:off x="6266603" y="1168243"/>
            <a:ext cx="4333864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400"/>
              </a:spcBef>
            </a:pPr>
            <a:r>
              <a:rPr lang="en-AU" sz="2000" b="1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Compliance resolution pathway</a:t>
            </a:r>
            <a:endParaRPr lang="en-AU" sz="2000" b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9F495-9879-C58F-8F37-B57BB058F4E8}"/>
              </a:ext>
            </a:extLst>
          </p:cNvPr>
          <p:cNvSpPr txBox="1"/>
          <p:nvPr/>
        </p:nvSpPr>
        <p:spPr>
          <a:xfrm>
            <a:off x="955517" y="1699849"/>
            <a:ext cx="4608404" cy="203199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4 fixed charging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Reflect differing levels of assessment complexity and scope.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An assessment may be expanded to the next category if scope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Ends with issue of an invoice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C8816-F699-5C42-28F8-A72A034847FE}"/>
              </a:ext>
            </a:extLst>
          </p:cNvPr>
          <p:cNvSpPr txBox="1"/>
          <p:nvPr/>
        </p:nvSpPr>
        <p:spPr>
          <a:xfrm>
            <a:off x="6266603" y="1576493"/>
            <a:ext cx="4860757" cy="2220874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Fixed charges with 4 tiered pathways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Charges reflect the level of regulatory effort and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Providers enter at pathway 1 and are escalated until compliance resolution is reached.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Ends with issue of an invoice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F1B87-B76F-7F2B-424C-1989189D7318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</p:spPr>
        <p:txBody>
          <a:bodyPr wrap="square" rtlCol="0" anchor="ctr">
            <a:normAutofit fontScale="92500" lnSpcReduction="10000"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D568A5-034D-7FA3-CD82-EFBDA3208762}"/>
              </a:ext>
            </a:extLst>
          </p:cNvPr>
          <p:cNvGrpSpPr/>
          <p:nvPr/>
        </p:nvGrpSpPr>
        <p:grpSpPr>
          <a:xfrm>
            <a:off x="955517" y="4008864"/>
            <a:ext cx="4478245" cy="2821042"/>
            <a:chOff x="767522" y="4092249"/>
            <a:chExt cx="4478245" cy="28210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D53F3F-97E7-AABA-360D-6E0E9C1A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785" b="6952"/>
            <a:stretch>
              <a:fillRect/>
            </a:stretch>
          </p:blipFill>
          <p:spPr>
            <a:xfrm>
              <a:off x="767522" y="4092249"/>
              <a:ext cx="4478245" cy="22208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4FD09F-9738-9B51-82DE-5FC1775D11D7}"/>
                </a:ext>
              </a:extLst>
            </p:cNvPr>
            <p:cNvSpPr txBox="1"/>
            <p:nvPr/>
          </p:nvSpPr>
          <p:spPr>
            <a:xfrm>
              <a:off x="950287" y="5998891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>
                  <a:solidFill>
                    <a:schemeClr val="bg1"/>
                  </a:solidFill>
                  <a:latin typeface="TT Commons" panose="02000506040000020004" pitchFamily="2" charset="0"/>
                </a:rPr>
                <a:t>$900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6BFF97-0F5D-C505-61FA-8EF613EA0E83}"/>
                </a:ext>
              </a:extLst>
            </p:cNvPr>
            <p:cNvSpPr txBox="1"/>
            <p:nvPr/>
          </p:nvSpPr>
          <p:spPr>
            <a:xfrm>
              <a:off x="1788485" y="5998891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>
                  <a:solidFill>
                    <a:schemeClr val="bg1"/>
                  </a:solidFill>
                  <a:latin typeface="TT Commons" panose="02000506040000020004" pitchFamily="2" charset="0"/>
                </a:rPr>
                <a:t>$4,000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B6380-D7CC-7A99-6F94-D28942C30339}"/>
                </a:ext>
              </a:extLst>
            </p:cNvPr>
            <p:cNvSpPr txBox="1"/>
            <p:nvPr/>
          </p:nvSpPr>
          <p:spPr>
            <a:xfrm>
              <a:off x="2869427" y="5998891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>
                  <a:solidFill>
                    <a:schemeClr val="bg1"/>
                  </a:solidFill>
                  <a:latin typeface="TT Commons" panose="02000506040000020004" pitchFamily="2" charset="0"/>
                </a:rPr>
                <a:t>$7,300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EF622-7263-85A0-5CFF-31BC03C2A8E5}"/>
                </a:ext>
              </a:extLst>
            </p:cNvPr>
            <p:cNvSpPr txBox="1"/>
            <p:nvPr/>
          </p:nvSpPr>
          <p:spPr>
            <a:xfrm>
              <a:off x="3957438" y="5998891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>
                  <a:solidFill>
                    <a:schemeClr val="bg1"/>
                  </a:solidFill>
                  <a:latin typeface="TT Commons" panose="02000506040000020004" pitchFamily="2" charset="0"/>
                </a:rPr>
                <a:t>$11,700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F3370F-0675-4E2D-87A5-8B0450C2EE22}"/>
              </a:ext>
            </a:extLst>
          </p:cNvPr>
          <p:cNvGrpSpPr/>
          <p:nvPr/>
        </p:nvGrpSpPr>
        <p:grpSpPr>
          <a:xfrm>
            <a:off x="6266603" y="4047302"/>
            <a:ext cx="5480976" cy="2470259"/>
            <a:chOff x="6623936" y="4092247"/>
            <a:chExt cx="5480976" cy="24702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CF4129-745F-11F9-B6B8-833700B669C8}"/>
                </a:ext>
              </a:extLst>
            </p:cNvPr>
            <p:cNvSpPr txBox="1"/>
            <p:nvPr/>
          </p:nvSpPr>
          <p:spPr>
            <a:xfrm>
              <a:off x="11190512" y="5648106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>
                  <a:solidFill>
                    <a:schemeClr val="bg1"/>
                  </a:solidFill>
                  <a:latin typeface="TT Commons" panose="02000506040000020004" pitchFamily="2" charset="0"/>
                </a:rPr>
                <a:t>$ 6,650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E75020-C454-2493-4378-C042123663C0}"/>
                </a:ext>
              </a:extLst>
            </p:cNvPr>
            <p:cNvGrpSpPr/>
            <p:nvPr/>
          </p:nvGrpSpPr>
          <p:grpSpPr>
            <a:xfrm>
              <a:off x="6623936" y="4092247"/>
              <a:ext cx="5480976" cy="2220874"/>
              <a:chOff x="6623936" y="4092249"/>
              <a:chExt cx="5480976" cy="2220874"/>
            </a:xfrm>
          </p:grpSpPr>
          <p:pic>
            <p:nvPicPr>
              <p:cNvPr id="5" name="Picture 4" descr="A diagram of arrows pointing to different colors&#10;&#10;AI-generated content may be incorrect.">
                <a:extLst>
                  <a:ext uri="{FF2B5EF4-FFF2-40B4-BE49-F238E27FC236}">
                    <a16:creationId xmlns:a16="http://schemas.microsoft.com/office/drawing/2014/main" id="{0F104ED1-82B8-B1E4-8E12-54B1ACF27D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162" t="8717" r="1830"/>
              <a:stretch>
                <a:fillRect/>
              </a:stretch>
            </p:blipFill>
            <p:spPr bwMode="auto">
              <a:xfrm>
                <a:off x="6623936" y="4092249"/>
                <a:ext cx="4637252" cy="222087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201CA3-69EB-9352-3443-D10F5DC487A1}"/>
                  </a:ext>
                </a:extLst>
              </p:cNvPr>
              <p:cNvSpPr txBox="1"/>
              <p:nvPr/>
            </p:nvSpPr>
            <p:spPr>
              <a:xfrm>
                <a:off x="11190512" y="5283763"/>
                <a:ext cx="914400" cy="914400"/>
              </a:xfrm>
              <a:prstGeom prst="rect">
                <a:avLst/>
              </a:prstGeom>
            </p:spPr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AU" sz="1600">
                    <a:solidFill>
                      <a:schemeClr val="bg1"/>
                    </a:solidFill>
                    <a:latin typeface="TT Commons" panose="02000506040000020004" pitchFamily="2" charset="0"/>
                  </a:rPr>
                  <a:t>$13,650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55AD38-C9AA-AF82-F780-B3756C6F5309}"/>
                  </a:ext>
                </a:extLst>
              </p:cNvPr>
              <p:cNvSpPr txBox="1"/>
              <p:nvPr/>
            </p:nvSpPr>
            <p:spPr>
              <a:xfrm>
                <a:off x="11185942" y="4950157"/>
                <a:ext cx="914400" cy="914400"/>
              </a:xfrm>
              <a:prstGeom prst="rect">
                <a:avLst/>
              </a:prstGeom>
            </p:spPr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AU" sz="1600">
                    <a:solidFill>
                      <a:schemeClr val="bg1"/>
                    </a:solidFill>
                    <a:latin typeface="TT Commons" panose="02000506040000020004" pitchFamily="2" charset="0"/>
                  </a:rPr>
                  <a:t>$22,250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F9E33F-9A67-0792-46C3-B03DCFB01884}"/>
                  </a:ext>
                </a:extLst>
              </p:cNvPr>
              <p:cNvSpPr txBox="1"/>
              <p:nvPr/>
            </p:nvSpPr>
            <p:spPr>
              <a:xfrm>
                <a:off x="11179629" y="4582203"/>
                <a:ext cx="914400" cy="914400"/>
              </a:xfrm>
              <a:prstGeom prst="rect">
                <a:avLst/>
              </a:prstGeom>
            </p:spPr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AU" sz="1600">
                    <a:solidFill>
                      <a:schemeClr val="bg1"/>
                    </a:solidFill>
                    <a:latin typeface="TT Commons" panose="02000506040000020004" pitchFamily="2" charset="0"/>
                  </a:rPr>
                  <a:t>$33,300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E236902-C777-6C31-3971-C51A3EF694D2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35942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7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A649C-2EF2-1489-6A37-21FD6051A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3F053F-71DA-EA22-E844-DF36D6F6E5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24029"/>
            <a:ext cx="11592909" cy="933450"/>
          </a:xfrm>
        </p:spPr>
        <p:txBody>
          <a:bodyPr>
            <a:normAutofit/>
          </a:bodyPr>
          <a:lstStyle/>
          <a:p>
            <a:r>
              <a:rPr lang="en-AU"/>
              <a:t>Performance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E6331-BE63-78C5-33EE-FDE2B6BABA21}"/>
              </a:ext>
            </a:extLst>
          </p:cNvPr>
          <p:cNvSpPr txBox="1"/>
          <p:nvPr/>
        </p:nvSpPr>
        <p:spPr>
          <a:xfrm>
            <a:off x="537817" y="1363900"/>
            <a:ext cx="4481223" cy="3390979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1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119D4C-8C0C-E511-4614-6A5822292855}"/>
              </a:ext>
            </a:extLst>
          </p:cNvPr>
          <p:cNvSpPr txBox="1"/>
          <p:nvPr/>
        </p:nvSpPr>
        <p:spPr>
          <a:xfrm>
            <a:off x="628064" y="1041636"/>
            <a:ext cx="2649374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2000" b="1">
                <a:solidFill>
                  <a:schemeClr val="bg1"/>
                </a:solidFill>
              </a:rPr>
              <a:t>Example</a:t>
            </a:r>
          </a:p>
          <a:p>
            <a:r>
              <a:rPr lang="en-AU" sz="2000">
                <a:solidFill>
                  <a:schemeClr val="bg1"/>
                </a:solidFill>
              </a:rPr>
              <a:t>Performance Assessment Category</a:t>
            </a:r>
            <a:r>
              <a:rPr lang="en-AU" sz="2000" b="1">
                <a:solidFill>
                  <a:schemeClr val="bg1"/>
                </a:solidFill>
              </a:rPr>
              <a:t> 1 </a:t>
            </a:r>
          </a:p>
          <a:p>
            <a:endParaRPr lang="en-AU" sz="2000" b="1">
              <a:solidFill>
                <a:schemeClr val="bg1"/>
              </a:solidFill>
              <a:cs typeface="Arial"/>
            </a:endParaRPr>
          </a:p>
          <a:p>
            <a:endParaRPr lang="en-AU" sz="2000" b="1">
              <a:solidFill>
                <a:schemeClr val="bg1"/>
              </a:solidFill>
            </a:endParaRPr>
          </a:p>
          <a:p>
            <a:endParaRPr lang="en-AU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D5CEC302-8117-DBA1-8386-C09930E9B240}"/>
              </a:ext>
            </a:extLst>
          </p:cNvPr>
          <p:cNvSpPr/>
          <p:nvPr/>
        </p:nvSpPr>
        <p:spPr>
          <a:xfrm>
            <a:off x="10337800" y="5829300"/>
            <a:ext cx="425934" cy="292100"/>
          </a:xfrm>
          <a:prstGeom prst="mathEqual">
            <a:avLst/>
          </a:prstGeom>
          <a:solidFill>
            <a:srgbClr val="3237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C93C8-8609-1B20-AB46-DED9185716C7}"/>
              </a:ext>
            </a:extLst>
          </p:cNvPr>
          <p:cNvSpPr/>
          <p:nvPr/>
        </p:nvSpPr>
        <p:spPr>
          <a:xfrm>
            <a:off x="3340751" y="1487724"/>
            <a:ext cx="8566483" cy="50438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05B611-889A-5237-820B-4E78701C6251}"/>
              </a:ext>
            </a:extLst>
          </p:cNvPr>
          <p:cNvGrpSpPr/>
          <p:nvPr/>
        </p:nvGrpSpPr>
        <p:grpSpPr>
          <a:xfrm>
            <a:off x="4100521" y="2258721"/>
            <a:ext cx="7553662" cy="3716629"/>
            <a:chOff x="2333288" y="1255421"/>
            <a:chExt cx="7553662" cy="37166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A38059-F6A3-5E7C-94B6-98D9585C6A7D}"/>
                </a:ext>
              </a:extLst>
            </p:cNvPr>
            <p:cNvSpPr/>
            <p:nvPr/>
          </p:nvSpPr>
          <p:spPr>
            <a:xfrm>
              <a:off x="9572625" y="3784917"/>
              <a:ext cx="314325" cy="11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2B4956-C541-E97A-3DCB-3DEC4687817F}"/>
                </a:ext>
              </a:extLst>
            </p:cNvPr>
            <p:cNvSpPr/>
            <p:nvPr/>
          </p:nvSpPr>
          <p:spPr>
            <a:xfrm>
              <a:off x="2333288" y="1255421"/>
              <a:ext cx="1757138" cy="1575121"/>
            </a:xfrm>
            <a:prstGeom prst="rect">
              <a:avLst/>
            </a:prstGeom>
            <a:solidFill>
              <a:srgbClr val="9FC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>
                  <a:solidFill>
                    <a:schemeClr val="tx1"/>
                  </a:solidFill>
                </a:rPr>
                <a:t>Category 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8CC045-7157-9B50-F7F6-74CF3D6ED1FE}"/>
                </a:ext>
              </a:extLst>
            </p:cNvPr>
            <p:cNvSpPr/>
            <p:nvPr/>
          </p:nvSpPr>
          <p:spPr>
            <a:xfrm>
              <a:off x="4239869" y="1255421"/>
              <a:ext cx="1757138" cy="1575121"/>
            </a:xfrm>
            <a:prstGeom prst="rect">
              <a:avLst/>
            </a:prstGeom>
            <a:solidFill>
              <a:srgbClr val="6691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/>
                <a:t>Category 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338081-82E5-1643-ECEE-8699CC22895A}"/>
                </a:ext>
              </a:extLst>
            </p:cNvPr>
            <p:cNvSpPr/>
            <p:nvPr/>
          </p:nvSpPr>
          <p:spPr>
            <a:xfrm>
              <a:off x="6146450" y="1255421"/>
              <a:ext cx="1757138" cy="1575121"/>
            </a:xfrm>
            <a:prstGeom prst="rect">
              <a:avLst/>
            </a:prstGeom>
            <a:solidFill>
              <a:srgbClr val="0052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/>
                <a:t>Category 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A49CB7-C5D4-C407-DC2B-2DB067058F7D}"/>
                </a:ext>
              </a:extLst>
            </p:cNvPr>
            <p:cNvSpPr/>
            <p:nvPr/>
          </p:nvSpPr>
          <p:spPr>
            <a:xfrm>
              <a:off x="8053032" y="1255421"/>
              <a:ext cx="1757138" cy="1575121"/>
            </a:xfrm>
            <a:prstGeom prst="rect">
              <a:avLst/>
            </a:prstGeom>
            <a:solidFill>
              <a:srgbClr val="A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>
                  <a:solidFill>
                    <a:schemeClr val="bg1"/>
                  </a:solidFill>
                </a:rPr>
                <a:t>Category 4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F12DDB-1534-DC99-D9CF-9444A27D65DD}"/>
                </a:ext>
              </a:extLst>
            </p:cNvPr>
            <p:cNvGrpSpPr/>
            <p:nvPr/>
          </p:nvGrpSpPr>
          <p:grpSpPr>
            <a:xfrm>
              <a:off x="2346004" y="2218550"/>
              <a:ext cx="664424" cy="647398"/>
              <a:chOff x="6502748" y="3428999"/>
              <a:chExt cx="914400" cy="914400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75CA47FD-1F43-4E6D-B9A4-FA67F00F7684}"/>
                  </a:ext>
                </a:extLst>
              </p:cNvPr>
              <p:cNvSpPr/>
              <p:nvPr/>
            </p:nvSpPr>
            <p:spPr>
              <a:xfrm rot="13537926">
                <a:off x="6898492" y="3622471"/>
                <a:ext cx="261232" cy="238682"/>
              </a:xfrm>
              <a:prstGeom prst="triangle">
                <a:avLst/>
              </a:prstGeom>
              <a:solidFill>
                <a:srgbClr val="3237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5A265E4-F987-10DB-82D9-AA91E6F2F2F3}"/>
                  </a:ext>
                </a:extLst>
              </p:cNvPr>
              <p:cNvGrpSpPr/>
              <p:nvPr/>
            </p:nvGrpSpPr>
            <p:grpSpPr>
              <a:xfrm>
                <a:off x="6502748" y="3428999"/>
                <a:ext cx="914400" cy="914400"/>
                <a:chOff x="6355412" y="2566307"/>
                <a:chExt cx="914400" cy="9144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88678BB-68AC-8024-2428-CFFE7699E1DA}"/>
                    </a:ext>
                  </a:extLst>
                </p:cNvPr>
                <p:cNvSpPr/>
                <p:nvPr/>
              </p:nvSpPr>
              <p:spPr>
                <a:xfrm>
                  <a:off x="6711895" y="2813108"/>
                  <a:ext cx="358139" cy="528772"/>
                </a:xfrm>
                <a:prstGeom prst="rect">
                  <a:avLst/>
                </a:prstGeom>
                <a:solidFill>
                  <a:srgbClr val="32374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1E7B1A3-319B-C83F-BE98-387046134BA5}"/>
                    </a:ext>
                  </a:extLst>
                </p:cNvPr>
                <p:cNvGrpSpPr/>
                <p:nvPr/>
              </p:nvGrpSpPr>
              <p:grpSpPr>
                <a:xfrm>
                  <a:off x="6355412" y="2566307"/>
                  <a:ext cx="914400" cy="914400"/>
                  <a:chOff x="7710189" y="2722403"/>
                  <a:chExt cx="914400" cy="914400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32655625-4656-939D-6F6B-A049B676915D}"/>
                      </a:ext>
                    </a:extLst>
                  </p:cNvPr>
                  <p:cNvSpPr/>
                  <p:nvPr/>
                </p:nvSpPr>
                <p:spPr>
                  <a:xfrm>
                    <a:off x="7884455" y="2816804"/>
                    <a:ext cx="358139" cy="681172"/>
                  </a:xfrm>
                  <a:prstGeom prst="rect">
                    <a:avLst/>
                  </a:prstGeom>
                  <a:solidFill>
                    <a:srgbClr val="32374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161C1BBB-7AA8-DE1E-AFC3-B07E9A161BB7}"/>
                      </a:ext>
                    </a:extLst>
                  </p:cNvPr>
                  <p:cNvGrpSpPr/>
                  <p:nvPr/>
                </p:nvGrpSpPr>
                <p:grpSpPr>
                  <a:xfrm>
                    <a:off x="7710189" y="2722403"/>
                    <a:ext cx="914400" cy="914400"/>
                    <a:chOff x="5638800" y="2971800"/>
                    <a:chExt cx="914400" cy="914400"/>
                  </a:xfrm>
                </p:grpSpPr>
                <p:pic>
                  <p:nvPicPr>
                    <p:cNvPr id="29" name="Graphic 28" descr="Paper with solid fill">
                      <a:extLst>
                        <a:ext uri="{FF2B5EF4-FFF2-40B4-BE49-F238E27FC236}">
                          <a16:creationId xmlns:a16="http://schemas.microsoft.com/office/drawing/2014/main" id="{F1DB4E69-0836-443F-0853-C98CDFF2CC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38800" y="297180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 descr="Dollar with solid fill">
                      <a:extLst>
                        <a:ext uri="{FF2B5EF4-FFF2-40B4-BE49-F238E27FC236}">
                          <a16:creationId xmlns:a16="http://schemas.microsoft.com/office/drawing/2014/main" id="{7C8621B8-5AB0-81E4-9698-BF507B629F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13067" y="3205028"/>
                      <a:ext cx="542345" cy="54234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D4C18B-6C8E-B673-9C95-C5A4A0FFF2A2}"/>
                </a:ext>
              </a:extLst>
            </p:cNvPr>
            <p:cNvSpPr txBox="1"/>
            <p:nvPr/>
          </p:nvSpPr>
          <p:spPr>
            <a:xfrm>
              <a:off x="3120597" y="2237715"/>
              <a:ext cx="696367" cy="675904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400">
                  <a:latin typeface="TT Commons" panose="02000506040000020004" pitchFamily="2" charset="0"/>
                </a:rPr>
                <a:t>$900 </a:t>
              </a:r>
            </a:p>
            <a:p>
              <a:pPr algn="ctr"/>
              <a:r>
                <a:rPr lang="en-AU" sz="1400">
                  <a:solidFill>
                    <a:srgbClr val="323747"/>
                  </a:solidFill>
                  <a:latin typeface="TT Commons" panose="02000506040000020004" pitchFamily="2" charset="0"/>
                </a:rPr>
                <a:t>Invoice issued </a:t>
              </a:r>
              <a:endParaRPr lang="en-AU" sz="1400">
                <a:latin typeface="TT Commons" panose="0200050604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851EAE-8637-D932-15B8-B2B80A6BAD32}"/>
                </a:ext>
              </a:extLst>
            </p:cNvPr>
            <p:cNvSpPr txBox="1"/>
            <p:nvPr/>
          </p:nvSpPr>
          <p:spPr>
            <a:xfrm>
              <a:off x="2803069" y="3777173"/>
              <a:ext cx="764953" cy="461665"/>
            </a:xfrm>
            <a:prstGeom prst="rect">
              <a:avLst/>
            </a:prstGeom>
            <a:solidFill>
              <a:srgbClr val="32374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b="1">
                  <a:solidFill>
                    <a:schemeClr val="bg1"/>
                  </a:solidFill>
                </a:rPr>
                <a:t>End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8646E0-0C6C-A718-E782-B8423544AFC2}"/>
                </a:ext>
              </a:extLst>
            </p:cNvPr>
            <p:cNvSpPr txBox="1"/>
            <p:nvPr/>
          </p:nvSpPr>
          <p:spPr>
            <a:xfrm>
              <a:off x="8636323" y="4244746"/>
              <a:ext cx="974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>
                  <a:solidFill>
                    <a:schemeClr val="bg1"/>
                  </a:solidFill>
                </a:rPr>
                <a:t>Pathway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BC7D9-9400-98BA-F07A-351FCB33C897}"/>
                </a:ext>
              </a:extLst>
            </p:cNvPr>
            <p:cNvSpPr txBox="1"/>
            <p:nvPr/>
          </p:nvSpPr>
          <p:spPr>
            <a:xfrm>
              <a:off x="8326334" y="3561273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 b="1">
                  <a:solidFill>
                    <a:srgbClr val="323747"/>
                  </a:solidFill>
                  <a:latin typeface="TT Commons" panose="02000506040000020004" pitchFamily="2" charset="0"/>
                </a:rPr>
                <a:t>Total payable</a:t>
              </a:r>
            </a:p>
            <a:p>
              <a:pPr algn="ctr"/>
              <a:r>
                <a:rPr lang="en-AU" sz="1600" b="1">
                  <a:solidFill>
                    <a:srgbClr val="323747"/>
                  </a:solidFill>
                  <a:latin typeface="TT Commons" panose="02000506040000020004" pitchFamily="2" charset="0"/>
                </a:rPr>
                <a:t>$900</a:t>
              </a:r>
            </a:p>
          </p:txBody>
        </p:sp>
        <p:sp>
          <p:nvSpPr>
            <p:cNvPr id="22" name="Equals 21">
              <a:extLst>
                <a:ext uri="{FF2B5EF4-FFF2-40B4-BE49-F238E27FC236}">
                  <a16:creationId xmlns:a16="http://schemas.microsoft.com/office/drawing/2014/main" id="{47C01C9E-3C4C-93EA-C6C0-B6770DB916D9}"/>
                </a:ext>
              </a:extLst>
            </p:cNvPr>
            <p:cNvSpPr/>
            <p:nvPr/>
          </p:nvSpPr>
          <p:spPr>
            <a:xfrm>
              <a:off x="7796607" y="3872423"/>
              <a:ext cx="425934" cy="292100"/>
            </a:xfrm>
            <a:prstGeom prst="mathEqual">
              <a:avLst/>
            </a:prstGeom>
            <a:solidFill>
              <a:srgbClr val="3237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sp>
        <p:nvSpPr>
          <p:cNvPr id="32" name="Arrow: Down 31">
            <a:extLst>
              <a:ext uri="{FF2B5EF4-FFF2-40B4-BE49-F238E27FC236}">
                <a16:creationId xmlns:a16="http://schemas.microsoft.com/office/drawing/2014/main" id="{B331AA9C-8960-829B-F5E2-B6BF176952B3}"/>
              </a:ext>
            </a:extLst>
          </p:cNvPr>
          <p:cNvSpPr/>
          <p:nvPr/>
        </p:nvSpPr>
        <p:spPr>
          <a:xfrm>
            <a:off x="4703914" y="3851740"/>
            <a:ext cx="502893" cy="849154"/>
          </a:xfrm>
          <a:prstGeom prst="downArrow">
            <a:avLst/>
          </a:prstGeom>
          <a:solidFill>
            <a:srgbClr val="323747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11DB8B-0F31-50C2-FF8F-51C623D676A9}"/>
              </a:ext>
            </a:extLst>
          </p:cNvPr>
          <p:cNvSpPr txBox="1"/>
          <p:nvPr/>
        </p:nvSpPr>
        <p:spPr>
          <a:xfrm>
            <a:off x="4100521" y="1587170"/>
            <a:ext cx="2364425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>
                <a:solidFill>
                  <a:srgbClr val="323747"/>
                </a:solidFill>
                <a:latin typeface="TT Commons" panose="02000506040000020004" pitchFamily="2" charset="0"/>
              </a:rPr>
              <a:t>Performance Assessment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6668DB-E61F-6112-B75A-E2E36D1163C1}"/>
              </a:ext>
            </a:extLst>
          </p:cNvPr>
          <p:cNvSpPr txBox="1"/>
          <p:nvPr/>
        </p:nvSpPr>
        <p:spPr>
          <a:xfrm>
            <a:off x="467624" y="2453857"/>
            <a:ext cx="294332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Provider fails to submit their Annual Declaration on Compliance (ADC) by the due date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A Category 1 Performance Assessment is conducted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Provider provides an ADC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Matter closed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15DEF-6385-1746-13D4-A16E70D86414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260717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0606-EE4F-383B-7268-59DFB2FAD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2B2D81D-0B9A-D456-2127-124FB72D39A9}"/>
              </a:ext>
            </a:extLst>
          </p:cNvPr>
          <p:cNvSpPr txBox="1"/>
          <p:nvPr/>
        </p:nvSpPr>
        <p:spPr>
          <a:xfrm>
            <a:off x="691401" y="1431235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03790-05B1-BE89-6E54-21851B34DB82}"/>
              </a:ext>
            </a:extLst>
          </p:cNvPr>
          <p:cNvSpPr txBox="1"/>
          <p:nvPr/>
        </p:nvSpPr>
        <p:spPr>
          <a:xfrm>
            <a:off x="559158" y="1310490"/>
            <a:ext cx="26231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solidFill>
                  <a:schemeClr val="bg1"/>
                </a:solidFill>
              </a:rPr>
              <a:t>Example </a:t>
            </a:r>
          </a:p>
          <a:p>
            <a:r>
              <a:rPr lang="en-AU" sz="2000">
                <a:solidFill>
                  <a:schemeClr val="bg1"/>
                </a:solidFill>
              </a:rPr>
              <a:t>Performance Assessment Category 3 (due to size of assessment)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endParaRPr lang="en-AU" sz="2000">
              <a:solidFill>
                <a:schemeClr val="bg1"/>
              </a:solidFill>
            </a:endParaRP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FBE4D549-FBC9-3187-8092-E95FC9E6B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050" y="43153"/>
            <a:ext cx="11933134" cy="933450"/>
          </a:xfrm>
        </p:spPr>
        <p:txBody>
          <a:bodyPr>
            <a:noAutofit/>
          </a:bodyPr>
          <a:lstStyle/>
          <a:p>
            <a:r>
              <a:rPr lang="en-AU"/>
              <a:t>Performance Assessment &amp; Compliance Resolution</a:t>
            </a:r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A8DD5C69-7DAD-796B-91FE-6CFDBC06BB6B}"/>
              </a:ext>
            </a:extLst>
          </p:cNvPr>
          <p:cNvSpPr/>
          <p:nvPr/>
        </p:nvSpPr>
        <p:spPr>
          <a:xfrm>
            <a:off x="10109200" y="6192590"/>
            <a:ext cx="425934" cy="292100"/>
          </a:xfrm>
          <a:prstGeom prst="mathEqual">
            <a:avLst/>
          </a:prstGeom>
          <a:solidFill>
            <a:srgbClr val="3237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B1225-0D3E-018B-13EA-2A1AFBEA90D3}"/>
              </a:ext>
            </a:extLst>
          </p:cNvPr>
          <p:cNvSpPr/>
          <p:nvPr/>
        </p:nvSpPr>
        <p:spPr>
          <a:xfrm>
            <a:off x="3343275" y="1106069"/>
            <a:ext cx="8589859" cy="53734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F7923-8440-25FF-2094-DE2052EF7D1F}"/>
              </a:ext>
            </a:extLst>
          </p:cNvPr>
          <p:cNvSpPr/>
          <p:nvPr/>
        </p:nvSpPr>
        <p:spPr>
          <a:xfrm>
            <a:off x="10917030" y="4206588"/>
            <a:ext cx="314325" cy="1187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F65B4-A25A-3343-1559-8C2D9FDD7497}"/>
              </a:ext>
            </a:extLst>
          </p:cNvPr>
          <p:cNvSpPr/>
          <p:nvPr/>
        </p:nvSpPr>
        <p:spPr>
          <a:xfrm>
            <a:off x="3677693" y="1677092"/>
            <a:ext cx="1757138" cy="1575121"/>
          </a:xfrm>
          <a:prstGeom prst="rect">
            <a:avLst/>
          </a:prstGeom>
          <a:solidFill>
            <a:srgbClr val="9FC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tx1"/>
                </a:solidFill>
              </a:rPr>
              <a:t>Category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2ACE2-BC1A-FCE2-901F-A1F8EDFB76CC}"/>
              </a:ext>
            </a:extLst>
          </p:cNvPr>
          <p:cNvSpPr/>
          <p:nvPr/>
        </p:nvSpPr>
        <p:spPr>
          <a:xfrm>
            <a:off x="5584274" y="1677092"/>
            <a:ext cx="1757138" cy="1575121"/>
          </a:xfrm>
          <a:prstGeom prst="rect">
            <a:avLst/>
          </a:prstGeom>
          <a:solidFill>
            <a:srgbClr val="669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2454F-96BC-73E8-775E-C462DABBEB8E}"/>
              </a:ext>
            </a:extLst>
          </p:cNvPr>
          <p:cNvSpPr/>
          <p:nvPr/>
        </p:nvSpPr>
        <p:spPr>
          <a:xfrm>
            <a:off x="7490855" y="1677092"/>
            <a:ext cx="1757138" cy="1575121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60A63-A94A-92BB-402F-84A0C3E9AE34}"/>
              </a:ext>
            </a:extLst>
          </p:cNvPr>
          <p:cNvSpPr/>
          <p:nvPr/>
        </p:nvSpPr>
        <p:spPr>
          <a:xfrm>
            <a:off x="9397437" y="1677092"/>
            <a:ext cx="1757138" cy="1575121"/>
          </a:xfrm>
          <a:prstGeom prst="rect">
            <a:avLst/>
          </a:prstGeom>
          <a:solidFill>
            <a:srgbClr val="A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30C85-08C7-A227-15DB-EF3A76C37AFC}"/>
              </a:ext>
            </a:extLst>
          </p:cNvPr>
          <p:cNvGrpSpPr/>
          <p:nvPr/>
        </p:nvGrpSpPr>
        <p:grpSpPr>
          <a:xfrm>
            <a:off x="7442730" y="2604816"/>
            <a:ext cx="664425" cy="647397"/>
            <a:chOff x="6502748" y="3428999"/>
            <a:chExt cx="914400" cy="9144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989A1E9-8919-81AD-610B-D91C104D3040}"/>
                </a:ext>
              </a:extLst>
            </p:cNvPr>
            <p:cNvSpPr/>
            <p:nvPr/>
          </p:nvSpPr>
          <p:spPr>
            <a:xfrm rot="13537926">
              <a:off x="6898492" y="3622471"/>
              <a:ext cx="261232" cy="238682"/>
            </a:xfrm>
            <a:prstGeom prst="triangle">
              <a:avLst/>
            </a:prstGeom>
            <a:solidFill>
              <a:srgbClr val="323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BAA2B1-AD1E-350A-2222-130C90951B60}"/>
                </a:ext>
              </a:extLst>
            </p:cNvPr>
            <p:cNvGrpSpPr/>
            <p:nvPr/>
          </p:nvGrpSpPr>
          <p:grpSpPr>
            <a:xfrm>
              <a:off x="6502748" y="3428999"/>
              <a:ext cx="914400" cy="914400"/>
              <a:chOff x="6355412" y="2566307"/>
              <a:chExt cx="914400" cy="9144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5CCCD0-A1D6-AAD8-5B07-AB19A6E6BC9B}"/>
                  </a:ext>
                </a:extLst>
              </p:cNvPr>
              <p:cNvSpPr/>
              <p:nvPr/>
            </p:nvSpPr>
            <p:spPr>
              <a:xfrm>
                <a:off x="6711895" y="2813108"/>
                <a:ext cx="358139" cy="528772"/>
              </a:xfrm>
              <a:prstGeom prst="rect">
                <a:avLst/>
              </a:prstGeom>
              <a:solidFill>
                <a:srgbClr val="3237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52AB620-9EAD-75DE-24FE-95C22527B8EF}"/>
                  </a:ext>
                </a:extLst>
              </p:cNvPr>
              <p:cNvGrpSpPr/>
              <p:nvPr/>
            </p:nvGrpSpPr>
            <p:grpSpPr>
              <a:xfrm>
                <a:off x="6355412" y="2566307"/>
                <a:ext cx="914400" cy="914400"/>
                <a:chOff x="7710189" y="2722403"/>
                <a:chExt cx="914400" cy="9144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7C2B5CF-8694-309F-F224-817C672384EF}"/>
                    </a:ext>
                  </a:extLst>
                </p:cNvPr>
                <p:cNvSpPr/>
                <p:nvPr/>
              </p:nvSpPr>
              <p:spPr>
                <a:xfrm>
                  <a:off x="7884455" y="2816804"/>
                  <a:ext cx="358139" cy="681172"/>
                </a:xfrm>
                <a:prstGeom prst="rect">
                  <a:avLst/>
                </a:prstGeom>
                <a:solidFill>
                  <a:srgbClr val="32374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107AFE38-33C7-BA9D-0ED3-63A5A7EA53C2}"/>
                    </a:ext>
                  </a:extLst>
                </p:cNvPr>
                <p:cNvGrpSpPr/>
                <p:nvPr/>
              </p:nvGrpSpPr>
              <p:grpSpPr>
                <a:xfrm>
                  <a:off x="7710189" y="2722403"/>
                  <a:ext cx="914400" cy="914400"/>
                  <a:chOff x="5638800" y="2971800"/>
                  <a:chExt cx="914400" cy="914400"/>
                </a:xfrm>
              </p:grpSpPr>
              <p:pic>
                <p:nvPicPr>
                  <p:cNvPr id="19" name="Graphic 18" descr="Paper with solid fill">
                    <a:extLst>
                      <a:ext uri="{FF2B5EF4-FFF2-40B4-BE49-F238E27FC236}">
                        <a16:creationId xmlns:a16="http://schemas.microsoft.com/office/drawing/2014/main" id="{16EDC394-5723-17A7-9713-0B66B90B8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8800" y="29718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Graphic 19" descr="Dollar with solid fill">
                    <a:extLst>
                      <a:ext uri="{FF2B5EF4-FFF2-40B4-BE49-F238E27FC236}">
                        <a16:creationId xmlns:a16="http://schemas.microsoft.com/office/drawing/2014/main" id="{76DA4437-C819-BD79-F8D5-6C01B1BC85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13067" y="3205028"/>
                    <a:ext cx="542345" cy="542345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83BABE-881F-0026-2343-C7F80145482F}"/>
              </a:ext>
            </a:extLst>
          </p:cNvPr>
          <p:cNvSpPr txBox="1"/>
          <p:nvPr/>
        </p:nvSpPr>
        <p:spPr>
          <a:xfrm>
            <a:off x="8263069" y="2631182"/>
            <a:ext cx="696367" cy="675904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400">
                <a:solidFill>
                  <a:schemeClr val="bg1"/>
                </a:solidFill>
                <a:latin typeface="TT Commons" panose="02000506040000020004" pitchFamily="2" charset="0"/>
              </a:rPr>
              <a:t>$7,300 </a:t>
            </a:r>
          </a:p>
          <a:p>
            <a:pPr algn="ctr"/>
            <a:r>
              <a:rPr lang="en-AU" sz="1400">
                <a:solidFill>
                  <a:schemeClr val="bg1"/>
                </a:solidFill>
                <a:latin typeface="TT Commons" panose="02000506040000020004" pitchFamily="2" charset="0"/>
              </a:rPr>
              <a:t>Invoice issued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FBE68-1B05-F521-4F87-33A0E092AF4F}"/>
              </a:ext>
            </a:extLst>
          </p:cNvPr>
          <p:cNvSpPr txBox="1"/>
          <p:nvPr/>
        </p:nvSpPr>
        <p:spPr>
          <a:xfrm>
            <a:off x="10263125" y="3750858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600" b="1">
                <a:solidFill>
                  <a:srgbClr val="323747"/>
                </a:solidFill>
                <a:latin typeface="TT Commons" panose="02000506040000020004" pitchFamily="2" charset="0"/>
              </a:rPr>
              <a:t>Total payable</a:t>
            </a:r>
          </a:p>
          <a:p>
            <a:pPr algn="ctr"/>
            <a:r>
              <a:rPr lang="en-AU" sz="1600" b="1">
                <a:solidFill>
                  <a:srgbClr val="323747"/>
                </a:solidFill>
                <a:latin typeface="TT Commons" panose="02000506040000020004" pitchFamily="2" charset="0"/>
              </a:rPr>
              <a:t>$7,300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C9615-D56C-E353-5DAA-54A43891DDC3}"/>
              </a:ext>
            </a:extLst>
          </p:cNvPr>
          <p:cNvSpPr txBox="1"/>
          <p:nvPr/>
        </p:nvSpPr>
        <p:spPr>
          <a:xfrm>
            <a:off x="7951422" y="4263344"/>
            <a:ext cx="836004" cy="461665"/>
          </a:xfrm>
          <a:prstGeom prst="rect">
            <a:avLst/>
          </a:prstGeom>
          <a:solidFill>
            <a:srgbClr val="3237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2088DA-8C92-D342-305F-B89F8F3F55F0}"/>
              </a:ext>
            </a:extLst>
          </p:cNvPr>
          <p:cNvSpPr txBox="1"/>
          <p:nvPr/>
        </p:nvSpPr>
        <p:spPr>
          <a:xfrm>
            <a:off x="3038779" y="994836"/>
            <a:ext cx="3673517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>
                <a:solidFill>
                  <a:srgbClr val="323747"/>
                </a:solidFill>
                <a:latin typeface="TT Commons" panose="02000506040000020004" pitchFamily="2" charset="0"/>
              </a:rPr>
              <a:t>Performance Assessment </a:t>
            </a:r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C36A4A1D-45C1-CCD7-B86D-DA1205BE7C30}"/>
              </a:ext>
            </a:extLst>
          </p:cNvPr>
          <p:cNvSpPr/>
          <p:nvPr/>
        </p:nvSpPr>
        <p:spPr>
          <a:xfrm>
            <a:off x="9689649" y="4059554"/>
            <a:ext cx="425934" cy="292100"/>
          </a:xfrm>
          <a:prstGeom prst="mathEqual">
            <a:avLst/>
          </a:prstGeom>
          <a:solidFill>
            <a:srgbClr val="3237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A86E1-ACD1-246F-483D-B05980291D57}"/>
              </a:ext>
            </a:extLst>
          </p:cNvPr>
          <p:cNvSpPr txBox="1"/>
          <p:nvPr/>
        </p:nvSpPr>
        <p:spPr>
          <a:xfrm>
            <a:off x="6092617" y="4928147"/>
            <a:ext cx="49815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>
                <a:solidFill>
                  <a:srgbClr val="323747"/>
                </a:solidFill>
              </a:rPr>
              <a:t>Minor non-compliances are addressed by the RTO within a 20 day rectification period so they do not enter the Compliance Resolution Pathway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F8E3BDB-AADD-4D3A-5E5F-766A91C29E1A}"/>
              </a:ext>
            </a:extLst>
          </p:cNvPr>
          <p:cNvSpPr/>
          <p:nvPr/>
        </p:nvSpPr>
        <p:spPr>
          <a:xfrm>
            <a:off x="8117526" y="3257121"/>
            <a:ext cx="510181" cy="951350"/>
          </a:xfrm>
          <a:prstGeom prst="downArrow">
            <a:avLst/>
          </a:prstGeom>
          <a:solidFill>
            <a:schemeClr val="tx2"/>
          </a:solidFill>
          <a:ln>
            <a:solidFill>
              <a:srgbClr val="0052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32DB4-64AE-304C-5753-94BB1C32DA12}"/>
              </a:ext>
            </a:extLst>
          </p:cNvPr>
          <p:cNvSpPr txBox="1"/>
          <p:nvPr/>
        </p:nvSpPr>
        <p:spPr>
          <a:xfrm>
            <a:off x="542546" y="3120011"/>
            <a:ext cx="272600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No non-compliances identified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7"/>
              </a:buBlip>
            </a:pPr>
            <a:r>
              <a:rPr lang="en-AU" sz="2000">
                <a:solidFill>
                  <a:srgbClr val="FFFFFF"/>
                </a:solidFill>
              </a:rPr>
              <a:t>Matter closed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20387-96FB-EBA9-8D57-BF70329609EA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421810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C53C2-7501-FE1D-5587-3640F853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96EAD9-7D40-FBCB-EFC8-DC4E80683D24}"/>
              </a:ext>
            </a:extLst>
          </p:cNvPr>
          <p:cNvSpPr/>
          <p:nvPr/>
        </p:nvSpPr>
        <p:spPr>
          <a:xfrm>
            <a:off x="3389928" y="816060"/>
            <a:ext cx="8460607" cy="59554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43830-F183-FDC3-3DBC-619A98CBA0CD}"/>
              </a:ext>
            </a:extLst>
          </p:cNvPr>
          <p:cNvSpPr txBox="1"/>
          <p:nvPr/>
        </p:nvSpPr>
        <p:spPr>
          <a:xfrm>
            <a:off x="691401" y="1431235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82015-7AD2-E1EB-1848-80648A936B4E}"/>
              </a:ext>
            </a:extLst>
          </p:cNvPr>
          <p:cNvSpPr txBox="1"/>
          <p:nvPr/>
        </p:nvSpPr>
        <p:spPr>
          <a:xfrm>
            <a:off x="211323" y="832707"/>
            <a:ext cx="2923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solidFill>
                  <a:schemeClr val="bg1"/>
                </a:solidFill>
              </a:rPr>
              <a:t>Example </a:t>
            </a:r>
          </a:p>
          <a:p>
            <a:r>
              <a:rPr lang="en-AU" sz="2000">
                <a:solidFill>
                  <a:schemeClr val="bg1"/>
                </a:solidFill>
              </a:rPr>
              <a:t>Performance Assessment Category 2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86D05D77-D89E-68A8-0E8E-9E7DE7046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323" y="-4754"/>
            <a:ext cx="11757700" cy="933450"/>
          </a:xfrm>
        </p:spPr>
        <p:txBody>
          <a:bodyPr>
            <a:normAutofit/>
          </a:bodyPr>
          <a:lstStyle/>
          <a:p>
            <a:r>
              <a:rPr lang="en-AU"/>
              <a:t>Performance Assessment &amp; Compliance Resolution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5D9D344-FC3C-8B32-DE81-786E65547386}"/>
              </a:ext>
            </a:extLst>
          </p:cNvPr>
          <p:cNvSpPr/>
          <p:nvPr/>
        </p:nvSpPr>
        <p:spPr>
          <a:xfrm>
            <a:off x="3999036" y="1301073"/>
            <a:ext cx="1757138" cy="1575121"/>
          </a:xfrm>
          <a:prstGeom prst="rect">
            <a:avLst/>
          </a:prstGeom>
          <a:solidFill>
            <a:srgbClr val="9FC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372421-1FD8-FDC8-3572-3E16D557690A}"/>
              </a:ext>
            </a:extLst>
          </p:cNvPr>
          <p:cNvSpPr/>
          <p:nvPr/>
        </p:nvSpPr>
        <p:spPr>
          <a:xfrm>
            <a:off x="5905617" y="1301073"/>
            <a:ext cx="1757138" cy="1575121"/>
          </a:xfrm>
          <a:prstGeom prst="rect">
            <a:avLst/>
          </a:prstGeom>
          <a:solidFill>
            <a:srgbClr val="6691AA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2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EA5243B-415E-E05F-D618-07F69E2E0688}"/>
              </a:ext>
            </a:extLst>
          </p:cNvPr>
          <p:cNvSpPr/>
          <p:nvPr/>
        </p:nvSpPr>
        <p:spPr>
          <a:xfrm>
            <a:off x="7812198" y="1301073"/>
            <a:ext cx="1757138" cy="1575121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3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80653CA-841E-DCBF-26C5-C67212FA821C}"/>
              </a:ext>
            </a:extLst>
          </p:cNvPr>
          <p:cNvSpPr/>
          <p:nvPr/>
        </p:nvSpPr>
        <p:spPr>
          <a:xfrm>
            <a:off x="9718780" y="1301073"/>
            <a:ext cx="1757138" cy="1575121"/>
          </a:xfrm>
          <a:prstGeom prst="rect">
            <a:avLst/>
          </a:prstGeom>
          <a:solidFill>
            <a:srgbClr val="A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Category 4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8F9E407-B9DA-FAC5-4FE8-8C0530E84D01}"/>
              </a:ext>
            </a:extLst>
          </p:cNvPr>
          <p:cNvGrpSpPr/>
          <p:nvPr/>
        </p:nvGrpSpPr>
        <p:grpSpPr>
          <a:xfrm>
            <a:off x="5913374" y="2239233"/>
            <a:ext cx="664424" cy="647398"/>
            <a:chOff x="6502748" y="3428999"/>
            <a:chExt cx="914400" cy="914400"/>
          </a:xfrm>
        </p:grpSpPr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0448D1B9-AFE5-AE74-1783-86C514E4DA55}"/>
                </a:ext>
              </a:extLst>
            </p:cNvPr>
            <p:cNvSpPr/>
            <p:nvPr/>
          </p:nvSpPr>
          <p:spPr>
            <a:xfrm rot="13537926">
              <a:off x="6898492" y="3622471"/>
              <a:ext cx="261232" cy="238682"/>
            </a:xfrm>
            <a:prstGeom prst="triangle">
              <a:avLst/>
            </a:prstGeom>
            <a:solidFill>
              <a:srgbClr val="323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DB0A19-70BD-F91F-59B6-57A148C47854}"/>
                </a:ext>
              </a:extLst>
            </p:cNvPr>
            <p:cNvGrpSpPr/>
            <p:nvPr/>
          </p:nvGrpSpPr>
          <p:grpSpPr>
            <a:xfrm>
              <a:off x="6502748" y="3428999"/>
              <a:ext cx="914400" cy="914400"/>
              <a:chOff x="6355412" y="2566307"/>
              <a:chExt cx="914400" cy="9144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E6C1424-9302-2ECC-1BB0-E0486F92BDF3}"/>
                  </a:ext>
                </a:extLst>
              </p:cNvPr>
              <p:cNvSpPr/>
              <p:nvPr/>
            </p:nvSpPr>
            <p:spPr>
              <a:xfrm>
                <a:off x="6711895" y="2813108"/>
                <a:ext cx="358139" cy="528772"/>
              </a:xfrm>
              <a:prstGeom prst="rect">
                <a:avLst/>
              </a:prstGeom>
              <a:solidFill>
                <a:srgbClr val="3237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FD8ECCC-D14C-C5CE-B483-675F600A7347}"/>
                  </a:ext>
                </a:extLst>
              </p:cNvPr>
              <p:cNvGrpSpPr/>
              <p:nvPr/>
            </p:nvGrpSpPr>
            <p:grpSpPr>
              <a:xfrm>
                <a:off x="6355412" y="2566307"/>
                <a:ext cx="914400" cy="914400"/>
                <a:chOff x="7710189" y="2722403"/>
                <a:chExt cx="914400" cy="914400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313817B-EF6B-60BF-92DA-980FC0CE9BF1}"/>
                    </a:ext>
                  </a:extLst>
                </p:cNvPr>
                <p:cNvSpPr/>
                <p:nvPr/>
              </p:nvSpPr>
              <p:spPr>
                <a:xfrm>
                  <a:off x="7884455" y="2816804"/>
                  <a:ext cx="358139" cy="681172"/>
                </a:xfrm>
                <a:prstGeom prst="rect">
                  <a:avLst/>
                </a:prstGeom>
                <a:solidFill>
                  <a:srgbClr val="32374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51E19ED1-563C-7CB9-653E-00C75593DB53}"/>
                    </a:ext>
                  </a:extLst>
                </p:cNvPr>
                <p:cNvGrpSpPr/>
                <p:nvPr/>
              </p:nvGrpSpPr>
              <p:grpSpPr>
                <a:xfrm>
                  <a:off x="7710189" y="2722403"/>
                  <a:ext cx="914400" cy="914400"/>
                  <a:chOff x="5638800" y="2971800"/>
                  <a:chExt cx="914400" cy="914400"/>
                </a:xfrm>
              </p:grpSpPr>
              <p:pic>
                <p:nvPicPr>
                  <p:cNvPr id="78" name="Graphic 77" descr="Paper with solid fill">
                    <a:extLst>
                      <a:ext uri="{FF2B5EF4-FFF2-40B4-BE49-F238E27FC236}">
                        <a16:creationId xmlns:a16="http://schemas.microsoft.com/office/drawing/2014/main" id="{23AA42FA-0434-A48C-6554-C316A39095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8800" y="29718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Graphic 78" descr="Dollar with solid fill">
                    <a:extLst>
                      <a:ext uri="{FF2B5EF4-FFF2-40B4-BE49-F238E27FC236}">
                        <a16:creationId xmlns:a16="http://schemas.microsoft.com/office/drawing/2014/main" id="{F08C832E-9779-61D4-E0C4-F1AABF6DF9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13067" y="3205028"/>
                    <a:ext cx="542345" cy="542345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FF810DC-5A9E-C060-2AD1-E11E252C480F}"/>
              </a:ext>
            </a:extLst>
          </p:cNvPr>
          <p:cNvSpPr txBox="1"/>
          <p:nvPr/>
        </p:nvSpPr>
        <p:spPr>
          <a:xfrm>
            <a:off x="6400831" y="1973368"/>
            <a:ext cx="1336821" cy="1190996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r>
              <a:rPr lang="en-AU" sz="1400">
                <a:solidFill>
                  <a:schemeClr val="bg1"/>
                </a:solidFill>
                <a:latin typeface="TT Commons" panose="02000506040000020004" pitchFamily="2" charset="0"/>
              </a:rPr>
              <a:t> $4,000 </a:t>
            </a:r>
          </a:p>
          <a:p>
            <a:pPr algn="ctr"/>
            <a:r>
              <a:rPr lang="en-AU" sz="1400">
                <a:solidFill>
                  <a:schemeClr val="bg1"/>
                </a:solidFill>
                <a:latin typeface="TT Commons" panose="02000506040000020004" pitchFamily="2" charset="0"/>
              </a:rPr>
              <a:t>Invoice issued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A708C4-8B3F-6680-C97F-9CFB87E85978}"/>
              </a:ext>
            </a:extLst>
          </p:cNvPr>
          <p:cNvGrpSpPr/>
          <p:nvPr/>
        </p:nvGrpSpPr>
        <p:grpSpPr>
          <a:xfrm>
            <a:off x="3535742" y="2826418"/>
            <a:ext cx="8931354" cy="5781675"/>
            <a:chOff x="3563775" y="2854994"/>
            <a:chExt cx="8931354" cy="5781675"/>
          </a:xfrm>
        </p:grpSpPr>
        <p:graphicFrame>
          <p:nvGraphicFramePr>
            <p:cNvPr id="54" name="Diagram 53">
              <a:extLst>
                <a:ext uri="{FF2B5EF4-FFF2-40B4-BE49-F238E27FC236}">
                  <a16:creationId xmlns:a16="http://schemas.microsoft.com/office/drawing/2014/main" id="{B2F0CA3F-B694-2D90-24A8-456B579E341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71350323"/>
                </p:ext>
              </p:extLst>
            </p:nvPr>
          </p:nvGraphicFramePr>
          <p:xfrm>
            <a:off x="4367129" y="2854994"/>
            <a:ext cx="8128000" cy="57816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56" name="Graphic 9" descr="Clock with solid fill">
              <a:extLst>
                <a:ext uri="{FF2B5EF4-FFF2-40B4-BE49-F238E27FC236}">
                  <a16:creationId xmlns:a16="http://schemas.microsoft.com/office/drawing/2014/main" id="{71B007E1-60A8-9145-E930-C8C43F9A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14044" y="4998587"/>
              <a:ext cx="352793" cy="339917"/>
            </a:xfrm>
            <a:prstGeom prst="rect">
              <a:avLst/>
            </a:prstGeom>
          </p:spPr>
        </p:pic>
        <p:pic>
          <p:nvPicPr>
            <p:cNvPr id="57" name="Graphic 11" descr="Handshake with solid fill">
              <a:extLst>
                <a:ext uri="{FF2B5EF4-FFF2-40B4-BE49-F238E27FC236}">
                  <a16:creationId xmlns:a16="http://schemas.microsoft.com/office/drawing/2014/main" id="{69FBD9B7-A27B-ACF6-E467-7D4C409E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716718" y="4674333"/>
              <a:ext cx="352793" cy="339917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6F3CB9A0-D2AF-B25A-9487-6180D35C1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667" y="5073660"/>
              <a:ext cx="763136" cy="24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AU" sz="900" kern="100">
                  <a:solidFill>
                    <a:srgbClr val="323747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Timeliness</a:t>
              </a:r>
              <a:endParaRPr lang="en-AU" sz="1400" kern="100">
                <a:solidFill>
                  <a:srgbClr val="32374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Graphic 12" descr="Clipboard Badge with solid fill">
              <a:extLst>
                <a:ext uri="{FF2B5EF4-FFF2-40B4-BE49-F238E27FC236}">
                  <a16:creationId xmlns:a16="http://schemas.microsoft.com/office/drawing/2014/main" id="{D063CFF0-6BF4-FBDA-4387-6FD9A871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714044" y="4294420"/>
              <a:ext cx="352793" cy="339917"/>
            </a:xfrm>
            <a:prstGeom prst="rect">
              <a:avLst/>
            </a:prstGeom>
          </p:spPr>
        </p:pic>
        <p:sp>
          <p:nvSpPr>
            <p:cNvPr id="65" name="Text Box 2">
              <a:extLst>
                <a:ext uri="{FF2B5EF4-FFF2-40B4-BE49-F238E27FC236}">
                  <a16:creationId xmlns:a16="http://schemas.microsoft.com/office/drawing/2014/main" id="{51B27A46-E17C-F3B8-E2FD-76F05F591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1347" y="4274768"/>
              <a:ext cx="689610" cy="24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AU" sz="900" kern="100">
                  <a:solidFill>
                    <a:srgbClr val="323747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Quality evidence</a:t>
              </a:r>
              <a:endParaRPr lang="en-AU" sz="1400" kern="100">
                <a:solidFill>
                  <a:srgbClr val="32374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2">
              <a:extLst>
                <a:ext uri="{FF2B5EF4-FFF2-40B4-BE49-F238E27FC236}">
                  <a16:creationId xmlns:a16="http://schemas.microsoft.com/office/drawing/2014/main" id="{3ED445A6-8CCB-59AB-9EBC-E68602EB6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1347" y="4709734"/>
              <a:ext cx="860458" cy="24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AU" sz="900" kern="100">
                  <a:solidFill>
                    <a:srgbClr val="323747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Cooperation</a:t>
              </a:r>
              <a:endParaRPr lang="en-AU" sz="1400" kern="100">
                <a:solidFill>
                  <a:srgbClr val="32374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9E8CFE1-2C2F-1A2E-5B61-B6E6422DB181}"/>
                </a:ext>
              </a:extLst>
            </p:cNvPr>
            <p:cNvSpPr txBox="1"/>
            <p:nvPr/>
          </p:nvSpPr>
          <p:spPr>
            <a:xfrm>
              <a:off x="3563775" y="3385565"/>
              <a:ext cx="2452371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>
                  <a:solidFill>
                    <a:srgbClr val="323747"/>
                  </a:solidFill>
                  <a:latin typeface="TT Commons" panose="02000506040000020004" pitchFamily="2" charset="0"/>
                </a:rPr>
                <a:t>Compliance Resolution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1CCB9A-04B4-2AC9-AF78-928CC1F20316}"/>
                </a:ext>
              </a:extLst>
            </p:cNvPr>
            <p:cNvSpPr txBox="1"/>
            <p:nvPr/>
          </p:nvSpPr>
          <p:spPr>
            <a:xfrm>
              <a:off x="5684581" y="4683445"/>
              <a:ext cx="974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/>
                <a:t>Pathway 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365A0B6-F9C1-A698-DEC3-908369C9F687}"/>
                </a:ext>
              </a:extLst>
            </p:cNvPr>
            <p:cNvSpPr txBox="1"/>
            <p:nvPr/>
          </p:nvSpPr>
          <p:spPr>
            <a:xfrm>
              <a:off x="7812198" y="4683445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>
                  <a:solidFill>
                    <a:srgbClr val="CDFF00"/>
                  </a:solidFill>
                </a:rPr>
                <a:t>Pathway 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0FED65F-6E17-AA2A-890E-53E7308C150D}"/>
                </a:ext>
              </a:extLst>
            </p:cNvPr>
            <p:cNvSpPr txBox="1"/>
            <p:nvPr/>
          </p:nvSpPr>
          <p:spPr>
            <a:xfrm>
              <a:off x="9296392" y="4676786"/>
              <a:ext cx="857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>
                  <a:solidFill>
                    <a:schemeClr val="bg1">
                      <a:lumMod val="75000"/>
                    </a:schemeClr>
                  </a:solidFill>
                </a:rPr>
                <a:t>Pathway 3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B7FC5DC-0A4C-1E4D-0020-E2B5C65E48B3}"/>
                </a:ext>
              </a:extLst>
            </p:cNvPr>
            <p:cNvSpPr txBox="1"/>
            <p:nvPr/>
          </p:nvSpPr>
          <p:spPr>
            <a:xfrm>
              <a:off x="10380924" y="4699896"/>
              <a:ext cx="12411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>
                  <a:solidFill>
                    <a:schemeClr val="bg1">
                      <a:lumMod val="75000"/>
                    </a:schemeClr>
                  </a:solidFill>
                </a:rPr>
                <a:t>Pathway 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2208EB-A409-56E3-4A18-9BC3E0DD6C6C}"/>
              </a:ext>
            </a:extLst>
          </p:cNvPr>
          <p:cNvSpPr txBox="1"/>
          <p:nvPr/>
        </p:nvSpPr>
        <p:spPr>
          <a:xfrm>
            <a:off x="3084237" y="940570"/>
            <a:ext cx="3186452" cy="339916"/>
          </a:xfrm>
          <a:prstGeom prst="rect">
            <a:avLst/>
          </a:prstGeom>
        </p:spPr>
        <p:txBody>
          <a:bodyPr wrap="none" rtlCol="0" anchor="ctr">
            <a:normAutofit lnSpcReduction="10000"/>
          </a:bodyPr>
          <a:lstStyle/>
          <a:p>
            <a:pPr algn="ctr"/>
            <a:r>
              <a:rPr lang="en-AU">
                <a:solidFill>
                  <a:srgbClr val="323747"/>
                </a:solidFill>
                <a:latin typeface="TT Commons" panose="02000506040000020004" pitchFamily="2" charset="0"/>
              </a:rPr>
              <a:t>Performance Assessment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20C22FF-FA9D-3AD2-0E85-6949E6CEB0B8}"/>
              </a:ext>
            </a:extLst>
          </p:cNvPr>
          <p:cNvSpPr txBox="1"/>
          <p:nvPr/>
        </p:nvSpPr>
        <p:spPr>
          <a:xfrm>
            <a:off x="2971800" y="2854994"/>
            <a:ext cx="1213612" cy="891889"/>
          </a:xfrm>
          <a:prstGeom prst="rect">
            <a:avLst/>
          </a:prstGeom>
        </p:spPr>
        <p:txBody>
          <a:bodyPr wrap="square" rtlCol="0" anchor="ctr">
            <a:normAutofit fontScale="92500" lnSpcReduction="20000"/>
          </a:bodyPr>
          <a:lstStyle/>
          <a:p>
            <a:pPr algn="ctr"/>
            <a:endParaRPr lang="en-AU" sz="65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27B1F-8552-DAE1-4A13-C185A60E1563}"/>
              </a:ext>
            </a:extLst>
          </p:cNvPr>
          <p:cNvSpPr txBox="1"/>
          <p:nvPr/>
        </p:nvSpPr>
        <p:spPr>
          <a:xfrm>
            <a:off x="0" y="6661812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31EED-BC3C-0FA2-CA77-A9ED02DFE303}"/>
              </a:ext>
            </a:extLst>
          </p:cNvPr>
          <p:cNvSpPr txBox="1"/>
          <p:nvPr/>
        </p:nvSpPr>
        <p:spPr>
          <a:xfrm>
            <a:off x="95534" y="1948001"/>
            <a:ext cx="323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18"/>
              </a:buBlip>
            </a:pPr>
            <a:r>
              <a:rPr lang="en-AU" sz="2000">
                <a:solidFill>
                  <a:schemeClr val="bg1"/>
                </a:solidFill>
              </a:rPr>
              <a:t>Non-compliance identified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43DC1-0896-EBF1-2DF4-AFC0A25275BE}"/>
              </a:ext>
            </a:extLst>
          </p:cNvPr>
          <p:cNvSpPr txBox="1"/>
          <p:nvPr/>
        </p:nvSpPr>
        <p:spPr>
          <a:xfrm>
            <a:off x="95534" y="4599583"/>
            <a:ext cx="323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18"/>
              </a:buBlip>
            </a:pPr>
            <a:r>
              <a:rPr lang="en-AU" sz="2000">
                <a:solidFill>
                  <a:schemeClr val="bg1"/>
                </a:solidFill>
              </a:rPr>
              <a:t>Escalation to Compliance Resolution Pathway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3F8D9-F376-026E-3522-9FBCB4CF4B55}"/>
              </a:ext>
            </a:extLst>
          </p:cNvPr>
          <p:cNvSpPr txBox="1"/>
          <p:nvPr/>
        </p:nvSpPr>
        <p:spPr>
          <a:xfrm>
            <a:off x="95534" y="2745810"/>
            <a:ext cx="323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18"/>
              </a:buBlip>
            </a:pPr>
            <a:r>
              <a:rPr lang="en-AU" sz="2000">
                <a:solidFill>
                  <a:schemeClr val="bg1"/>
                </a:solidFill>
              </a:rPr>
              <a:t>Enter Compliance Resolution Pathway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E43BB-5F77-55CE-72D6-0BB266055BD9}"/>
              </a:ext>
            </a:extLst>
          </p:cNvPr>
          <p:cNvSpPr txBox="1"/>
          <p:nvPr/>
        </p:nvSpPr>
        <p:spPr>
          <a:xfrm>
            <a:off x="83673" y="3529971"/>
            <a:ext cx="323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18"/>
              </a:buBlip>
            </a:pPr>
            <a:r>
              <a:rPr lang="en-AU" sz="2000">
                <a:solidFill>
                  <a:schemeClr val="bg1"/>
                </a:solidFill>
              </a:rPr>
              <a:t>Does not resolve non-compliance within agreed timeframes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61F21-2C2E-2679-62E1-2BBC4F8437A6}"/>
              </a:ext>
            </a:extLst>
          </p:cNvPr>
          <p:cNvSpPr txBox="1"/>
          <p:nvPr/>
        </p:nvSpPr>
        <p:spPr>
          <a:xfrm>
            <a:off x="95534" y="5656158"/>
            <a:ext cx="323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18"/>
              </a:buBlip>
            </a:pPr>
            <a:r>
              <a:rPr lang="en-AU" sz="2000">
                <a:solidFill>
                  <a:schemeClr val="bg1"/>
                </a:solidFill>
              </a:rPr>
              <a:t>Non-compliance resolved. Matter closed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D2F3743-1B67-6C84-1DB6-648AA8F6EEA7}"/>
              </a:ext>
            </a:extLst>
          </p:cNvPr>
          <p:cNvSpPr/>
          <p:nvPr/>
        </p:nvSpPr>
        <p:spPr>
          <a:xfrm>
            <a:off x="5938570" y="2914521"/>
            <a:ext cx="664239" cy="1360247"/>
          </a:xfrm>
          <a:prstGeom prst="downArrow">
            <a:avLst/>
          </a:prstGeom>
          <a:solidFill>
            <a:srgbClr val="323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AU" sz="1000" b="1">
                <a:solidFill>
                  <a:schemeClr val="bg1"/>
                </a:solidFill>
              </a:rPr>
              <a:t>Enter</a:t>
            </a: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613DC425-D351-6217-4DBA-8E54D6139693}"/>
              </a:ext>
            </a:extLst>
          </p:cNvPr>
          <p:cNvSpPr/>
          <p:nvPr/>
        </p:nvSpPr>
        <p:spPr>
          <a:xfrm rot="16200000">
            <a:off x="6934042" y="4308209"/>
            <a:ext cx="647397" cy="1043320"/>
          </a:xfrm>
          <a:prstGeom prst="downArrow">
            <a:avLst/>
          </a:prstGeom>
          <a:solidFill>
            <a:srgbClr val="323747"/>
          </a:solidFill>
          <a:ln>
            <a:solidFill>
              <a:srgbClr val="CD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AU" sz="1050" b="1">
                <a:solidFill>
                  <a:schemeClr val="bg1"/>
                </a:solidFill>
              </a:rPr>
              <a:t>Escalation</a:t>
            </a: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B596AE51-305C-6C3C-77CC-1AEE7A80FE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92762" y="3512815"/>
            <a:ext cx="3245619" cy="2112984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29C851-69A9-738B-7DD1-0BA77A57E550}"/>
              </a:ext>
            </a:extLst>
          </p:cNvPr>
          <p:cNvGrpSpPr/>
          <p:nvPr/>
        </p:nvGrpSpPr>
        <p:grpSpPr>
          <a:xfrm>
            <a:off x="6797458" y="5483893"/>
            <a:ext cx="1815735" cy="1277028"/>
            <a:chOff x="6797458" y="5483893"/>
            <a:chExt cx="1815735" cy="1277028"/>
          </a:xfrm>
        </p:grpSpPr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4730E1F3-2505-3E3A-1D18-B19B226F9776}"/>
                </a:ext>
              </a:extLst>
            </p:cNvPr>
            <p:cNvSpPr/>
            <p:nvPr/>
          </p:nvSpPr>
          <p:spPr>
            <a:xfrm>
              <a:off x="8032665" y="5483893"/>
              <a:ext cx="580528" cy="895403"/>
            </a:xfrm>
            <a:prstGeom prst="downArrow">
              <a:avLst/>
            </a:prstGeom>
            <a:solidFill>
              <a:srgbClr val="323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000" b="1">
                  <a:solidFill>
                    <a:schemeClr val="bg1"/>
                  </a:solidFill>
                </a:rPr>
                <a:t>Ex</a:t>
              </a:r>
            </a:p>
            <a:p>
              <a:pPr algn="ctr"/>
              <a:r>
                <a:rPr lang="en-AU" sz="1000" b="1">
                  <a:solidFill>
                    <a:schemeClr val="bg1"/>
                  </a:solidFill>
                </a:rPr>
                <a:t>i</a:t>
              </a:r>
            </a:p>
            <a:p>
              <a:pPr algn="ctr"/>
              <a:r>
                <a:rPr lang="en-AU" sz="1000" b="1">
                  <a:solidFill>
                    <a:schemeClr val="bg1"/>
                  </a:solidFill>
                </a:rPr>
                <a:t>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9AED739-9264-FAF6-F27B-3E90A8E73C2F}"/>
                </a:ext>
              </a:extLst>
            </p:cNvPr>
            <p:cNvGrpSpPr/>
            <p:nvPr/>
          </p:nvGrpSpPr>
          <p:grpSpPr>
            <a:xfrm>
              <a:off x="7110139" y="5556927"/>
              <a:ext cx="664424" cy="647398"/>
              <a:chOff x="6502748" y="3428999"/>
              <a:chExt cx="914400" cy="914400"/>
            </a:xfrm>
          </p:grpSpPr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1272F32-83DB-ED66-F2E3-58A061B97A25}"/>
                  </a:ext>
                </a:extLst>
              </p:cNvPr>
              <p:cNvSpPr/>
              <p:nvPr/>
            </p:nvSpPr>
            <p:spPr>
              <a:xfrm rot="13537926">
                <a:off x="6898492" y="3622471"/>
                <a:ext cx="261232" cy="238682"/>
              </a:xfrm>
              <a:prstGeom prst="triangle">
                <a:avLst/>
              </a:prstGeom>
              <a:solidFill>
                <a:srgbClr val="3237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323747"/>
                  </a:solidFill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B5F100E-26FC-41AF-F2C1-394783621247}"/>
                  </a:ext>
                </a:extLst>
              </p:cNvPr>
              <p:cNvGrpSpPr/>
              <p:nvPr/>
            </p:nvGrpSpPr>
            <p:grpSpPr>
              <a:xfrm>
                <a:off x="6502748" y="3428999"/>
                <a:ext cx="914400" cy="914400"/>
                <a:chOff x="6355412" y="2566307"/>
                <a:chExt cx="914400" cy="914400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2C0F031-FFB1-E463-FAD1-3A7286D7DED3}"/>
                    </a:ext>
                  </a:extLst>
                </p:cNvPr>
                <p:cNvSpPr/>
                <p:nvPr/>
              </p:nvSpPr>
              <p:spPr>
                <a:xfrm>
                  <a:off x="6711895" y="2813108"/>
                  <a:ext cx="358139" cy="528772"/>
                </a:xfrm>
                <a:prstGeom prst="rect">
                  <a:avLst/>
                </a:prstGeom>
                <a:solidFill>
                  <a:srgbClr val="32374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323747"/>
                    </a:solidFill>
                  </a:endParaRPr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966DDC31-C249-5268-416C-86EA60FBF0A8}"/>
                    </a:ext>
                  </a:extLst>
                </p:cNvPr>
                <p:cNvGrpSpPr/>
                <p:nvPr/>
              </p:nvGrpSpPr>
              <p:grpSpPr>
                <a:xfrm>
                  <a:off x="6355412" y="2566307"/>
                  <a:ext cx="914400" cy="914400"/>
                  <a:chOff x="7710189" y="2722403"/>
                  <a:chExt cx="914400" cy="914400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4FEE3C13-4D42-9546-E60E-041D8DBDCF64}"/>
                      </a:ext>
                    </a:extLst>
                  </p:cNvPr>
                  <p:cNvSpPr/>
                  <p:nvPr/>
                </p:nvSpPr>
                <p:spPr>
                  <a:xfrm>
                    <a:off x="7884455" y="2816804"/>
                    <a:ext cx="358139" cy="681172"/>
                  </a:xfrm>
                  <a:prstGeom prst="rect">
                    <a:avLst/>
                  </a:prstGeom>
                  <a:solidFill>
                    <a:srgbClr val="32374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>
                      <a:solidFill>
                        <a:srgbClr val="323747"/>
                      </a:solidFill>
                    </a:endParaRPr>
                  </a:p>
                </p:txBody>
              </p: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BDC1789C-8873-4305-27E2-380FF570CE90}"/>
                      </a:ext>
                    </a:extLst>
                  </p:cNvPr>
                  <p:cNvGrpSpPr/>
                  <p:nvPr/>
                </p:nvGrpSpPr>
                <p:grpSpPr>
                  <a:xfrm>
                    <a:off x="7710189" y="2722403"/>
                    <a:ext cx="914400" cy="914400"/>
                    <a:chOff x="5638800" y="2971800"/>
                    <a:chExt cx="914400" cy="914400"/>
                  </a:xfrm>
                </p:grpSpPr>
                <p:pic>
                  <p:nvPicPr>
                    <p:cNvPr id="87" name="Graphic 86" descr="Paper with solid fill">
                      <a:extLst>
                        <a:ext uri="{FF2B5EF4-FFF2-40B4-BE49-F238E27FC236}">
                          <a16:creationId xmlns:a16="http://schemas.microsoft.com/office/drawing/2014/main" id="{749B09BF-7CC6-7D02-2E11-4C5663FB17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38800" y="297180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Graphic 87" descr="Dollar with solid fill">
                      <a:extLst>
                        <a:ext uri="{FF2B5EF4-FFF2-40B4-BE49-F238E27FC236}">
                          <a16:creationId xmlns:a16="http://schemas.microsoft.com/office/drawing/2014/main" id="{CE6EF4AF-72A3-1E33-4E29-DE11E29647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13067" y="3205028"/>
                      <a:ext cx="542345" cy="54234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09E8D51-F561-FF15-E9C2-DE4C6E02BB91}"/>
                </a:ext>
              </a:extLst>
            </p:cNvPr>
            <p:cNvSpPr txBox="1"/>
            <p:nvPr/>
          </p:nvSpPr>
          <p:spPr>
            <a:xfrm>
              <a:off x="6797458" y="6198561"/>
              <a:ext cx="1289787" cy="562360"/>
            </a:xfrm>
            <a:prstGeom prst="rect">
              <a:avLst/>
            </a:prstGeom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AU" sz="1600">
                  <a:solidFill>
                    <a:srgbClr val="323747"/>
                  </a:solidFill>
                  <a:latin typeface="TT Commons" panose="02000506040000020004" pitchFamily="2" charset="0"/>
                </a:rPr>
                <a:t>$13,650 </a:t>
              </a:r>
            </a:p>
            <a:p>
              <a:pPr algn="ctr"/>
              <a:r>
                <a:rPr lang="en-AU" sz="1600">
                  <a:solidFill>
                    <a:srgbClr val="323747"/>
                  </a:solidFill>
                  <a:latin typeface="TT Commons" panose="02000506040000020004" pitchFamily="2" charset="0"/>
                </a:rPr>
                <a:t>Invoice issued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30ED005-AA72-F287-B5A6-C6487AEDFE94}"/>
                </a:ext>
              </a:extLst>
            </p:cNvPr>
            <p:cNvSpPr txBox="1"/>
            <p:nvPr/>
          </p:nvSpPr>
          <p:spPr>
            <a:xfrm>
              <a:off x="8058030" y="6397962"/>
              <a:ext cx="537617" cy="307777"/>
            </a:xfrm>
            <a:prstGeom prst="rect">
              <a:avLst/>
            </a:prstGeom>
            <a:solidFill>
              <a:srgbClr val="3237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>
                  <a:solidFill>
                    <a:schemeClr val="bg1"/>
                  </a:solidFill>
                </a:rPr>
                <a:t>End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AD2866-918B-16F5-4FED-646D12B8D98D}"/>
              </a:ext>
            </a:extLst>
          </p:cNvPr>
          <p:cNvGrpSpPr/>
          <p:nvPr/>
        </p:nvGrpSpPr>
        <p:grpSpPr>
          <a:xfrm>
            <a:off x="10045700" y="5745831"/>
            <a:ext cx="1637952" cy="914400"/>
            <a:chOff x="10045700" y="5745831"/>
            <a:chExt cx="1637952" cy="914400"/>
          </a:xfrm>
        </p:grpSpPr>
        <p:sp>
          <p:nvSpPr>
            <p:cNvPr id="8" name="Equals 7">
              <a:extLst>
                <a:ext uri="{FF2B5EF4-FFF2-40B4-BE49-F238E27FC236}">
                  <a16:creationId xmlns:a16="http://schemas.microsoft.com/office/drawing/2014/main" id="{08F8D498-7684-1DEF-BD08-7812C351A3B9}"/>
                </a:ext>
              </a:extLst>
            </p:cNvPr>
            <p:cNvSpPr/>
            <p:nvPr/>
          </p:nvSpPr>
          <p:spPr>
            <a:xfrm>
              <a:off x="10045700" y="6055467"/>
              <a:ext cx="425934" cy="292100"/>
            </a:xfrm>
            <a:prstGeom prst="mathEqual">
              <a:avLst/>
            </a:prstGeom>
            <a:solidFill>
              <a:srgbClr val="3237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51954F2-CDA9-96C5-281C-245D2AD19272}"/>
                </a:ext>
              </a:extLst>
            </p:cNvPr>
            <p:cNvSpPr txBox="1"/>
            <p:nvPr/>
          </p:nvSpPr>
          <p:spPr>
            <a:xfrm>
              <a:off x="10769252" y="5745831"/>
              <a:ext cx="914400" cy="914400"/>
            </a:xfrm>
            <a:prstGeom prst="rect">
              <a:avLst/>
            </a:prstGeom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AU" sz="1600" b="1">
                  <a:solidFill>
                    <a:srgbClr val="323747"/>
                  </a:solidFill>
                  <a:latin typeface="TT Commons" panose="02000506040000020004" pitchFamily="2" charset="0"/>
                </a:rPr>
                <a:t>Total </a:t>
              </a:r>
            </a:p>
            <a:p>
              <a:pPr algn="ctr"/>
              <a:r>
                <a:rPr lang="en-AU" sz="1600" b="1">
                  <a:solidFill>
                    <a:srgbClr val="323747"/>
                  </a:solidFill>
                  <a:latin typeface="TT Commons" panose="02000506040000020004" pitchFamily="2" charset="0"/>
                </a:rPr>
                <a:t>payable</a:t>
              </a:r>
            </a:p>
            <a:p>
              <a:pPr algn="ctr"/>
              <a:r>
                <a:rPr lang="en-AU" sz="1600" b="1">
                  <a:solidFill>
                    <a:srgbClr val="323747"/>
                  </a:solidFill>
                  <a:latin typeface="TT Commons" panose="02000506040000020004" pitchFamily="2" charset="0"/>
                </a:rPr>
                <a:t>$17,650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27B7A-B24C-60F2-5531-F653498C0838}"/>
              </a:ext>
            </a:extLst>
          </p:cNvPr>
          <p:cNvSpPr/>
          <p:nvPr/>
        </p:nvSpPr>
        <p:spPr>
          <a:xfrm>
            <a:off x="5896317" y="1294542"/>
            <a:ext cx="1757138" cy="157512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403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4" grpId="0"/>
      <p:bldP spid="5" grpId="0"/>
      <p:bldP spid="6" grpId="0"/>
      <p:bldP spid="7" grpId="0"/>
      <p:bldP spid="9" grpId="0"/>
      <p:bldP spid="59" grpId="0" animBg="1"/>
      <p:bldP spid="6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224E91-34EC-4311-8300-59E4D73169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Your Questions</a:t>
            </a:r>
          </a:p>
        </p:txBody>
      </p:sp>
    </p:spTree>
    <p:extLst>
      <p:ext uri="{BB962C8B-B14F-4D97-AF65-F5344CB8AC3E}">
        <p14:creationId xmlns:p14="http://schemas.microsoft.com/office/powerpoint/2010/main" val="2122967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8207-FF36-03AB-30DA-03FE6F11D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A97D1F-B7B5-2938-3A17-F38541C8F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4"/>
            <a:ext cx="10515174" cy="2971743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Q1. How has ASQA considered the impact of  the changes to cost recovery on smaller providers?</a:t>
            </a:r>
          </a:p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7674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39853-67E8-C0A5-B175-585C1850C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4C74FF-2C87-457E-620B-9D8936AEB1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5"/>
            <a:ext cx="10515174" cy="2947030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>
                <a:latin typeface="Canela Light"/>
              </a:rPr>
              <a:t>Q2. Performance Assessments</a:t>
            </a:r>
          </a:p>
          <a:p>
            <a:pPr marL="514350" lvl="0" indent="-514350">
              <a:buAutoNum type="alphaLcParenR"/>
            </a:pPr>
            <a:r>
              <a:rPr lang="en-AU">
                <a:latin typeface="Canela Light"/>
              </a:rPr>
              <a:t>How will the model ensure better transparency of costs for those undergoing Performance Assessment?</a:t>
            </a:r>
          </a:p>
          <a:p>
            <a:pPr marL="514350" lvl="0" indent="-514350">
              <a:buAutoNum type="alphaLcParenR"/>
            </a:pPr>
            <a:r>
              <a:rPr lang="en-AU">
                <a:latin typeface="Canela Light"/>
              </a:rPr>
              <a:t>Does every renewal application lead to a Performance Assessment (and therefore the associated charge)?</a:t>
            </a:r>
          </a:p>
        </p:txBody>
      </p:sp>
    </p:spTree>
    <p:extLst>
      <p:ext uri="{BB962C8B-B14F-4D97-AF65-F5344CB8AC3E}">
        <p14:creationId xmlns:p14="http://schemas.microsoft.com/office/powerpoint/2010/main" val="1191875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8A2CB-EFD6-70CB-170E-CCA056CEB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0B2147-7A18-B09A-62AB-4C9DB4AA7A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5"/>
            <a:ext cx="10515174" cy="3144738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>
                <a:latin typeface="Canela Light"/>
              </a:rPr>
              <a:t>Q3. Is the  Financial Viability Assessment Charge  applicable to every Financial Viability Risk Assessment (FVRA)? Or are these different things?</a:t>
            </a:r>
          </a:p>
        </p:txBody>
      </p:sp>
    </p:spTree>
    <p:extLst>
      <p:ext uri="{BB962C8B-B14F-4D97-AF65-F5344CB8AC3E}">
        <p14:creationId xmlns:p14="http://schemas.microsoft.com/office/powerpoint/2010/main" val="505272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CAB2-67E0-F1D4-D4DE-030691D6C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990797-116F-1215-A273-193D9AC59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4"/>
            <a:ext cx="10515174" cy="4083851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Q4. What is the Complaint Investigation Charge? Is that new?</a:t>
            </a:r>
          </a:p>
        </p:txBody>
      </p:sp>
    </p:spTree>
    <p:extLst>
      <p:ext uri="{BB962C8B-B14F-4D97-AF65-F5344CB8AC3E}">
        <p14:creationId xmlns:p14="http://schemas.microsoft.com/office/powerpoint/2010/main" val="888283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41F04-050A-A47E-184F-AAF15983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B8EA19-5A41-2353-C063-12B772BE23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4"/>
            <a:ext cx="10515174" cy="3391873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Q5. What is a Student Assessment Validation? </a:t>
            </a:r>
          </a:p>
        </p:txBody>
      </p:sp>
    </p:spTree>
    <p:extLst>
      <p:ext uri="{BB962C8B-B14F-4D97-AF65-F5344CB8AC3E}">
        <p14:creationId xmlns:p14="http://schemas.microsoft.com/office/powerpoint/2010/main" val="1347395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C4254-2D4C-8C26-9B6A-826F6DF53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FF22A3-EC81-6748-6251-5090CB4302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413" y="1649685"/>
            <a:ext cx="10515174" cy="3873786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Canela Light" pitchFamily="50" charset="0"/>
              </a:defRPr>
            </a:lvl1pPr>
          </a:lstStyle>
          <a:p>
            <a:pPr lvl="0"/>
            <a:r>
              <a:rPr lang="en-AU"/>
              <a:t>Q6. How will I be charged for activities that start before 1 July but don’t finish until after this new CRIS in place?</a:t>
            </a:r>
          </a:p>
        </p:txBody>
      </p:sp>
    </p:spTree>
    <p:extLst>
      <p:ext uri="{BB962C8B-B14F-4D97-AF65-F5344CB8AC3E}">
        <p14:creationId xmlns:p14="http://schemas.microsoft.com/office/powerpoint/2010/main" val="116245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C1E580-D2B4-47CE-B813-51DB17454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245" y="328441"/>
            <a:ext cx="7947025" cy="933450"/>
          </a:xfrm>
        </p:spPr>
        <p:txBody>
          <a:bodyPr/>
          <a:lstStyle/>
          <a:p>
            <a:r>
              <a:rPr lang="en-AU"/>
              <a:t>Topics</a:t>
            </a:r>
            <a:endParaRPr lang="en-AU">
              <a:solidFill>
                <a:srgbClr val="CD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BC808-B03B-4800-AAA3-9964B791416D}"/>
              </a:ext>
            </a:extLst>
          </p:cNvPr>
          <p:cNvSpPr txBox="1"/>
          <p:nvPr/>
        </p:nvSpPr>
        <p:spPr>
          <a:xfrm>
            <a:off x="1391371" y="1333622"/>
            <a:ext cx="9785823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Explain the costing model and principles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Outline the k</a:t>
            </a:r>
            <a:r>
              <a:rPr lang="en-AU" sz="2400">
                <a:solidFill>
                  <a:srgbClr val="FFFFFF"/>
                </a:solidFill>
                <a:latin typeface="+mn-lt"/>
              </a:rPr>
              <a:t>ey elements of the draft Cost Recovery   Implementation Statement (CRIS)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Invite feedback submissions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4058A-B60C-1093-77C4-9EA8DC55952F}"/>
              </a:ext>
            </a:extLst>
          </p:cNvPr>
          <p:cNvSpPr txBox="1"/>
          <p:nvPr/>
        </p:nvSpPr>
        <p:spPr>
          <a:xfrm>
            <a:off x="4762500" y="914400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586CB-0485-064E-5B8E-234274BD21D9}"/>
              </a:ext>
            </a:extLst>
          </p:cNvPr>
          <p:cNvSpPr txBox="1"/>
          <p:nvPr/>
        </p:nvSpPr>
        <p:spPr>
          <a:xfrm>
            <a:off x="5372100" y="795166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FCCD6-4A7D-391B-1170-C505E7A8589E}"/>
              </a:ext>
            </a:extLst>
          </p:cNvPr>
          <p:cNvSpPr txBox="1"/>
          <p:nvPr/>
        </p:nvSpPr>
        <p:spPr>
          <a:xfrm>
            <a:off x="4597400" y="660400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F9783-4FB7-B1DC-05DD-3AC8444C7FB1}"/>
              </a:ext>
            </a:extLst>
          </p:cNvPr>
          <p:cNvSpPr txBox="1"/>
          <p:nvPr/>
        </p:nvSpPr>
        <p:spPr>
          <a:xfrm>
            <a:off x="9804400" y="660400"/>
            <a:ext cx="914400" cy="914400"/>
          </a:xfrm>
          <a:prstGeom prst="rect">
            <a:avLst/>
          </a:prstGeom>
        </p:spPr>
        <p:txBody>
          <a:bodyPr wrap="none" rtlCol="0" anchor="ctr">
            <a:normAutofit/>
          </a:bodyPr>
          <a:lstStyle/>
          <a:p>
            <a:pPr algn="ctr"/>
            <a:endParaRPr lang="en-AU" sz="1200">
              <a:solidFill>
                <a:schemeClr val="bg1"/>
              </a:solidFill>
              <a:latin typeface="Canela-Light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1F9055F-0B13-C394-DEB6-45579C6AAF01}"/>
              </a:ext>
            </a:extLst>
          </p:cNvPr>
          <p:cNvSpPr txBox="1">
            <a:spLocks/>
          </p:cNvSpPr>
          <p:nvPr/>
        </p:nvSpPr>
        <p:spPr>
          <a:xfrm>
            <a:off x="789245" y="3419606"/>
            <a:ext cx="7947025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CDFF00"/>
                </a:solidFill>
                <a:latin typeface="Canela Light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Housekeeping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0DA67-C4A8-757A-A83B-665680C4C6CF}"/>
              </a:ext>
            </a:extLst>
          </p:cNvPr>
          <p:cNvSpPr txBox="1"/>
          <p:nvPr/>
        </p:nvSpPr>
        <p:spPr>
          <a:xfrm>
            <a:off x="1391371" y="4353056"/>
            <a:ext cx="9785823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  <a:latin typeface="+mn-lt"/>
              </a:rPr>
              <a:t>Session will be recorded and published on our website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We will address your pre-submitted questions</a:t>
            </a:r>
          </a:p>
          <a:p>
            <a:pPr marL="342900" indent="-342900" algn="l"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Q&amp;A function can also be used to lodge questions throughout this session</a:t>
            </a:r>
          </a:p>
        </p:txBody>
      </p:sp>
    </p:spTree>
    <p:extLst>
      <p:ext uri="{BB962C8B-B14F-4D97-AF65-F5344CB8AC3E}">
        <p14:creationId xmlns:p14="http://schemas.microsoft.com/office/powerpoint/2010/main" val="2994390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CA614-032B-98A9-7C0E-E1B727BCE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30B161-44ED-4727-3E1C-35730F57C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1" y="214761"/>
            <a:ext cx="7947025" cy="933450"/>
          </a:xfrm>
        </p:spPr>
        <p:txBody>
          <a:bodyPr/>
          <a:lstStyle/>
          <a:p>
            <a:r>
              <a:rPr lang="en-AU"/>
              <a:t>Still have questions?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999D-D1BA-4100-E982-7E267582AEB6}"/>
              </a:ext>
            </a:extLst>
          </p:cNvPr>
          <p:cNvSpPr txBox="1"/>
          <p:nvPr/>
        </p:nvSpPr>
        <p:spPr>
          <a:xfrm>
            <a:off x="609496" y="1702955"/>
            <a:ext cx="6116768" cy="471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  <a:latin typeface="+mn-lt"/>
              </a:rPr>
              <a:t>More information available on our </a:t>
            </a:r>
            <a:r>
              <a:rPr lang="en-AU" sz="2400">
                <a:solidFill>
                  <a:srgbClr val="9FCCDE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lang="en-AU" sz="2400">
              <a:solidFill>
                <a:srgbClr val="9FCCDE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Use the QR code to submit your question – these will inform any additional guidance information to support the sector to be better informed about Cost Recovery and its impacts. </a:t>
            </a:r>
          </a:p>
          <a:p>
            <a:pPr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</a:pPr>
            <a:endParaRPr lang="en-AU" sz="2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6EDAE-7477-C155-4E89-CD4C753D5B39}"/>
              </a:ext>
            </a:extLst>
          </p:cNvPr>
          <p:cNvSpPr txBox="1"/>
          <p:nvPr/>
        </p:nvSpPr>
        <p:spPr>
          <a:xfrm>
            <a:off x="4822296" y="5623459"/>
            <a:ext cx="935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>
                <a:solidFill>
                  <a:srgbClr val="9FCCDE"/>
                </a:solidFill>
              </a:rPr>
              <a:t>https://surveys.asqa.gov.au/n/9MrtkQB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8B861-A74B-B493-7B9C-378EB7B2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9241" r="8803" b="7846"/>
          <a:stretch>
            <a:fillRect/>
          </a:stretch>
        </p:blipFill>
        <p:spPr>
          <a:xfrm>
            <a:off x="7640665" y="1702955"/>
            <a:ext cx="3717134" cy="37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5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0372-E5DA-F303-AD86-26B32F4E6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E1340D-AF38-1F9E-6AE8-E6281F333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1" y="214761"/>
            <a:ext cx="7947025" cy="933450"/>
          </a:xfrm>
        </p:spPr>
        <p:txBody>
          <a:bodyPr/>
          <a:lstStyle/>
          <a:p>
            <a:r>
              <a:rPr lang="en-AU"/>
              <a:t>We want to hear from you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F26F5C-E75B-091A-29BA-9239D76E48C8}"/>
              </a:ext>
            </a:extLst>
          </p:cNvPr>
          <p:cNvSpPr txBox="1"/>
          <p:nvPr/>
        </p:nvSpPr>
        <p:spPr>
          <a:xfrm>
            <a:off x="609496" y="1702955"/>
            <a:ext cx="5769003" cy="360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Consultation closes F</a:t>
            </a:r>
            <a:r>
              <a:rPr lang="en-AU" sz="2400">
                <a:solidFill>
                  <a:srgbClr val="FFFFFF"/>
                </a:solidFill>
                <a:latin typeface="+mn-lt"/>
              </a:rPr>
              <a:t>riday 27 February 2026</a:t>
            </a:r>
          </a:p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</a:rPr>
              <a:t>Use the QR code below to go to our feedback form</a:t>
            </a:r>
            <a:endParaRPr lang="en-AU" sz="2400">
              <a:solidFill>
                <a:srgbClr val="FFFFFF"/>
              </a:solidFill>
              <a:latin typeface="+mn-lt"/>
            </a:endParaRPr>
          </a:p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400">
                <a:solidFill>
                  <a:srgbClr val="FFFFFF"/>
                </a:solidFill>
                <a:latin typeface="+mn-lt"/>
              </a:rPr>
              <a:t>More information available on our website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D3FC8-3361-8AF4-622D-4FF04D4D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1" y="4857811"/>
            <a:ext cx="1674398" cy="1684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CBACE-048D-CFB8-B4D1-7B3070FA6342}"/>
              </a:ext>
            </a:extLst>
          </p:cNvPr>
          <p:cNvSpPr txBox="1"/>
          <p:nvPr/>
        </p:nvSpPr>
        <p:spPr>
          <a:xfrm>
            <a:off x="930494" y="6160227"/>
            <a:ext cx="935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solidFill>
                  <a:srgbClr val="BDD7E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https://www.asqa.gov.au/about-us/fees-and-charges/consultation-on-fees-and-charges</a:t>
            </a:r>
            <a:endParaRPr lang="en-AU">
              <a:solidFill>
                <a:srgbClr val="BDD7E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CBCE1-719F-F49B-A918-9FFE243FE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34">
            <a:off x="9055044" y="589303"/>
            <a:ext cx="2381961" cy="339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4A4F5-CD1C-4856-C5ED-69262F9A8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5194">
            <a:off x="7080921" y="2268432"/>
            <a:ext cx="2386011" cy="339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32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CBC7F-E65E-2B16-A085-FDD21E3F8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E4D9C7-A4FE-F73B-C095-809C386DE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91" y="225826"/>
            <a:ext cx="7947025" cy="933450"/>
          </a:xfrm>
        </p:spPr>
        <p:txBody>
          <a:bodyPr/>
          <a:lstStyle/>
          <a:p>
            <a:r>
              <a:rPr lang="en-AU"/>
              <a:t>Cost recovery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2D8B5-09D7-2F8A-399C-DE0200038361}"/>
              </a:ext>
            </a:extLst>
          </p:cNvPr>
          <p:cNvSpPr txBox="1"/>
          <p:nvPr/>
        </p:nvSpPr>
        <p:spPr>
          <a:xfrm>
            <a:off x="2320227" y="1209009"/>
            <a:ext cx="755154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sz="2800">
                <a:solidFill>
                  <a:schemeClr val="bg1"/>
                </a:solidFill>
              </a:rPr>
              <a:t>ASQA is required to recover its costs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FD7070-CAA4-34DF-807D-06D6E06D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67" y="1963380"/>
            <a:ext cx="9250066" cy="43916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FB1A9B9-E3D3-503B-1730-C5B4F8A5E457}"/>
              </a:ext>
            </a:extLst>
          </p:cNvPr>
          <p:cNvGrpSpPr/>
          <p:nvPr/>
        </p:nvGrpSpPr>
        <p:grpSpPr>
          <a:xfrm>
            <a:off x="9916613" y="481967"/>
            <a:ext cx="1659396" cy="1313867"/>
            <a:chOff x="10263833" y="926669"/>
            <a:chExt cx="1659396" cy="1313867"/>
          </a:xfrm>
        </p:grpSpPr>
        <p:pic>
          <p:nvPicPr>
            <p:cNvPr id="17" name="Graphic 16" descr="Gavel outline">
              <a:extLst>
                <a:ext uri="{FF2B5EF4-FFF2-40B4-BE49-F238E27FC236}">
                  <a16:creationId xmlns:a16="http://schemas.microsoft.com/office/drawing/2014/main" id="{37BEC885-6380-C4AE-57E0-F9967AA3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08829" y="1326136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Document outline">
              <a:extLst>
                <a:ext uri="{FF2B5EF4-FFF2-40B4-BE49-F238E27FC236}">
                  <a16:creationId xmlns:a16="http://schemas.microsoft.com/office/drawing/2014/main" id="{A813C62F-E0B2-C8F8-B909-03F7EE5F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3833" y="926669"/>
              <a:ext cx="1127521" cy="1127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18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58A09-A037-9B41-C6DA-BFA683608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AD9F8AB-978D-C2DD-16D9-468F556CE8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563" y="220230"/>
            <a:ext cx="8835412" cy="933450"/>
          </a:xfrm>
        </p:spPr>
        <p:txBody>
          <a:bodyPr>
            <a:normAutofit/>
          </a:bodyPr>
          <a:lstStyle/>
          <a:p>
            <a:r>
              <a:rPr lang="en-AU"/>
              <a:t>ASQA’s cost recovery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C2B30-5CA1-5381-6CF9-F09FF8E59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2" y="2090550"/>
            <a:ext cx="11822175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D7FC2-E580-2883-772F-188986D9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FE07E60-84A7-84A5-43BB-4AA001D231BE}"/>
              </a:ext>
            </a:extLst>
          </p:cNvPr>
          <p:cNvSpPr txBox="1"/>
          <p:nvPr/>
        </p:nvSpPr>
        <p:spPr>
          <a:xfrm>
            <a:off x="260888" y="1332475"/>
            <a:ext cx="11670224" cy="4988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600">
                <a:solidFill>
                  <a:srgbClr val="FFFFFF"/>
                </a:solidFill>
                <a:latin typeface="+mn-lt"/>
              </a:rPr>
              <a:t>First comprehensive review since transitioning to full cost recovery in 2022</a:t>
            </a:r>
          </a:p>
          <a:p>
            <a:pPr marL="342900" indent="-342900" algn="l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r>
              <a:rPr lang="en-AU" sz="2600">
                <a:solidFill>
                  <a:srgbClr val="FFFFFF"/>
                </a:solidFill>
                <a:latin typeface="+mn-lt"/>
              </a:rPr>
              <a:t>The review incorporates </a:t>
            </a:r>
            <a:r>
              <a:rPr lang="en-AU" sz="2600">
                <a:solidFill>
                  <a:srgbClr val="FFFFFF"/>
                </a:solidFill>
              </a:rPr>
              <a:t>our</a:t>
            </a:r>
            <a:r>
              <a:rPr lang="en-AU" sz="2600">
                <a:solidFill>
                  <a:srgbClr val="FFFFFF"/>
                </a:solidFill>
                <a:latin typeface="+mn-lt"/>
              </a:rPr>
              <a:t>:</a:t>
            </a:r>
          </a:p>
          <a:p>
            <a:pPr lvl="2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</a:pPr>
            <a:r>
              <a:rPr lang="en-AU" sz="2600">
                <a:solidFill>
                  <a:srgbClr val="FFFFFF"/>
                </a:solidFill>
                <a:latin typeface="+mn-lt"/>
              </a:rPr>
              <a:t>  	improved operational processes &amp; system efficiencies</a:t>
            </a:r>
          </a:p>
          <a:p>
            <a:pPr lvl="2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</a:pPr>
            <a:r>
              <a:rPr lang="en-AU" sz="2600">
                <a:solidFill>
                  <a:srgbClr val="FFFFFF"/>
                </a:solidFill>
                <a:latin typeface="+mn-lt"/>
              </a:rPr>
              <a:t>  	increased appropriation and staffing levels</a:t>
            </a:r>
          </a:p>
          <a:p>
            <a:pPr lvl="2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</a:pPr>
            <a:r>
              <a:rPr lang="en-AU" sz="2600">
                <a:solidFill>
                  <a:srgbClr val="FFFFFF"/>
                </a:solidFill>
                <a:latin typeface="+mn-lt"/>
              </a:rPr>
              <a:t>  	strengthened and expanded regulatory approach and activities</a:t>
            </a:r>
          </a:p>
          <a:p>
            <a:pPr lvl="2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</a:pPr>
            <a:r>
              <a:rPr lang="en-AU" sz="2600">
                <a:solidFill>
                  <a:srgbClr val="FFFFFF"/>
                </a:solidFill>
              </a:rPr>
              <a:t>  	first indexation of ASQA’s fees and charges since 2022</a:t>
            </a:r>
          </a:p>
          <a:p>
            <a:pPr marL="800100" lvl="1" indent="-342900">
              <a:lnSpc>
                <a:spcPct val="150000"/>
              </a:lnSpc>
              <a:spcAft>
                <a:spcPts val="1000"/>
              </a:spcAft>
              <a:buClr>
                <a:srgbClr val="CDFF00"/>
              </a:buClr>
              <a:buBlip>
                <a:blip r:embed="rId3"/>
              </a:buBlip>
            </a:pPr>
            <a:endParaRPr lang="en-AU" sz="26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30E047-06E3-71D0-40F8-D269E0718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795" y="219469"/>
            <a:ext cx="10613510" cy="933450"/>
          </a:xfrm>
        </p:spPr>
        <p:txBody>
          <a:bodyPr>
            <a:normAutofit/>
          </a:bodyPr>
          <a:lstStyle/>
          <a:p>
            <a:r>
              <a:rPr lang="en-AU"/>
              <a:t>Why review ASQA’s fees and charges now?</a:t>
            </a:r>
          </a:p>
        </p:txBody>
      </p:sp>
      <p:pic>
        <p:nvPicPr>
          <p:cNvPr id="3" name="Graphic 2" descr="Group of men outline">
            <a:extLst>
              <a:ext uri="{FF2B5EF4-FFF2-40B4-BE49-F238E27FC236}">
                <a16:creationId xmlns:a16="http://schemas.microsoft.com/office/drawing/2014/main" id="{6143DF16-3BAA-442F-AE5C-E54EDF96D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9414" y="3608556"/>
            <a:ext cx="579600" cy="579600"/>
          </a:xfrm>
          <a:prstGeom prst="rect">
            <a:avLst/>
          </a:prstGeom>
        </p:spPr>
      </p:pic>
      <p:pic>
        <p:nvPicPr>
          <p:cNvPr id="5" name="Graphic 4" descr="Coins outline">
            <a:extLst>
              <a:ext uri="{FF2B5EF4-FFF2-40B4-BE49-F238E27FC236}">
                <a16:creationId xmlns:a16="http://schemas.microsoft.com/office/drawing/2014/main" id="{D8DC011A-51B2-9699-D5BF-5CA4770C3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9414" y="5124094"/>
            <a:ext cx="579600" cy="579600"/>
          </a:xfrm>
          <a:prstGeom prst="rect">
            <a:avLst/>
          </a:prstGeom>
        </p:spPr>
      </p:pic>
      <p:pic>
        <p:nvPicPr>
          <p:cNvPr id="8" name="Graphic 7" descr="Gears outline">
            <a:extLst>
              <a:ext uri="{FF2B5EF4-FFF2-40B4-BE49-F238E27FC236}">
                <a16:creationId xmlns:a16="http://schemas.microsoft.com/office/drawing/2014/main" id="{D95657F2-B000-B1B1-7CA4-CB4ADBE5C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9414" y="2849400"/>
            <a:ext cx="579600" cy="579600"/>
          </a:xfrm>
          <a:prstGeom prst="rect">
            <a:avLst/>
          </a:prstGeom>
        </p:spPr>
      </p:pic>
      <p:pic>
        <p:nvPicPr>
          <p:cNvPr id="10" name="Graphic 9" descr="Gavel outline">
            <a:extLst>
              <a:ext uri="{FF2B5EF4-FFF2-40B4-BE49-F238E27FC236}">
                <a16:creationId xmlns:a16="http://schemas.microsoft.com/office/drawing/2014/main" id="{21F7B8B0-DDCE-27EE-CB3B-175996E9D8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9414" y="4366325"/>
            <a:ext cx="5796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DD8D8C-BE90-53E0-A6FD-C35848AAFD5E}"/>
              </a:ext>
            </a:extLst>
          </p:cNvPr>
          <p:cNvSpPr/>
          <p:nvPr/>
        </p:nvSpPr>
        <p:spPr>
          <a:xfrm>
            <a:off x="622680" y="180217"/>
            <a:ext cx="11755917" cy="512973"/>
          </a:xfrm>
          <a:prstGeom prst="rect">
            <a:avLst/>
          </a:prstGeom>
          <a:noFill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4400">
                <a:solidFill>
                  <a:srgbClr val="CDFF00"/>
                </a:solidFill>
                <a:latin typeface="Canela Light" pitchFamily="50" charset="0"/>
              </a:rPr>
              <a:t>Key changes at a glance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5610E-915C-B85A-C37E-75D3FB05CF96}"/>
              </a:ext>
            </a:extLst>
          </p:cNvPr>
          <p:cNvSpPr/>
          <p:nvPr/>
        </p:nvSpPr>
        <p:spPr>
          <a:xfrm>
            <a:off x="225581" y="828282"/>
            <a:ext cx="5776406" cy="18851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1"/>
              <a:t>We are:</a:t>
            </a:r>
          </a:p>
          <a:p>
            <a:pPr marL="285750" indent="-285750">
              <a:buFontTx/>
              <a:buChar char="-"/>
            </a:pPr>
            <a:r>
              <a:rPr lang="en-AU" sz="1400"/>
              <a:t>Realigning the Annual Registration Charge</a:t>
            </a:r>
          </a:p>
          <a:p>
            <a:pPr marL="285750" indent="-285750">
              <a:buFontTx/>
              <a:buChar char="-"/>
            </a:pPr>
            <a:r>
              <a:rPr lang="en-AU" sz="1400"/>
              <a:t>Differentiating VET and CRICOS charges where appropriate</a:t>
            </a:r>
          </a:p>
          <a:p>
            <a:pPr marL="285750" indent="-285750">
              <a:buFontTx/>
              <a:buChar char="-"/>
            </a:pPr>
            <a:r>
              <a:rPr lang="en-AU" sz="1400"/>
              <a:t>Moving from hourly rates to fixed fees for provider-directed activities</a:t>
            </a:r>
          </a:p>
          <a:p>
            <a:pPr marL="285750" indent="-285750">
              <a:buFontTx/>
              <a:buChar char="-"/>
            </a:pPr>
            <a:r>
              <a:rPr lang="en-AU" sz="1400"/>
              <a:t>Adopting a scaled pricing approach to performance assessments and compliance pathways, incentivising effective and responsive compliance resolution by providers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ABAAB0-5BF8-08FE-C54E-E212E2065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080936"/>
              </p:ext>
            </p:extLst>
          </p:nvPr>
        </p:nvGraphicFramePr>
        <p:xfrm>
          <a:off x="248728" y="2831140"/>
          <a:ext cx="5804634" cy="3803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317">
                  <a:extLst>
                    <a:ext uri="{9D8B030D-6E8A-4147-A177-3AD203B41FA5}">
                      <a16:colId xmlns:a16="http://schemas.microsoft.com/office/drawing/2014/main" val="3405444898"/>
                    </a:ext>
                  </a:extLst>
                </a:gridCol>
                <a:gridCol w="2902317">
                  <a:extLst>
                    <a:ext uri="{9D8B030D-6E8A-4147-A177-3AD203B41FA5}">
                      <a16:colId xmlns:a16="http://schemas.microsoft.com/office/drawing/2014/main" val="1185930416"/>
                    </a:ext>
                  </a:extLst>
                </a:gridCol>
              </a:tblGrid>
              <a:tr h="482491">
                <a:tc gridSpan="2">
                  <a:txBody>
                    <a:bodyPr/>
                    <a:lstStyle/>
                    <a:p>
                      <a:pPr algn="ctr"/>
                      <a:r>
                        <a:rPr lang="en-AU" sz="1400">
                          <a:latin typeface="+mn-lt"/>
                        </a:rPr>
                        <a:t>Annual Registration Charge (ARC)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077468"/>
                  </a:ext>
                </a:extLst>
              </a:tr>
              <a:tr h="4871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changing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not changing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52389"/>
                  </a:ext>
                </a:extLst>
              </a:tr>
              <a:tr h="7704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Incorporation of costs associated with new sector wide activities and 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Payable by all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02380"/>
                  </a:ext>
                </a:extLst>
              </a:tr>
              <a:tr h="121993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Separate ARC for different provider types: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400">
                          <a:latin typeface="+mn-lt"/>
                        </a:rPr>
                        <a:t> NVR-only and CRICOS-only (ELICOS) providers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400">
                          <a:latin typeface="+mn-lt"/>
                        </a:rPr>
                        <a:t>NVR + CRICOS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Calculated on the size (enrolments) and scope (qualifications / units) of each provider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51888"/>
                  </a:ext>
                </a:extLst>
              </a:tr>
              <a:tr h="84307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Incorporating providers delivering only units of competency and ELICOS-only courses.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The size and scope matrix to account for the diversity of the sector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88633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03B0B18-03D6-CE33-A94B-E6137A947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133264"/>
              </p:ext>
            </p:extLst>
          </p:nvPr>
        </p:nvGraphicFramePr>
        <p:xfrm>
          <a:off x="6183440" y="2817571"/>
          <a:ext cx="5804632" cy="3816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696">
                  <a:extLst>
                    <a:ext uri="{9D8B030D-6E8A-4147-A177-3AD203B41FA5}">
                      <a16:colId xmlns:a16="http://schemas.microsoft.com/office/drawing/2014/main" val="3405444898"/>
                    </a:ext>
                  </a:extLst>
                </a:gridCol>
                <a:gridCol w="2916936">
                  <a:extLst>
                    <a:ext uri="{9D8B030D-6E8A-4147-A177-3AD203B41FA5}">
                      <a16:colId xmlns:a16="http://schemas.microsoft.com/office/drawing/2014/main" val="1185930416"/>
                    </a:ext>
                  </a:extLst>
                </a:gridCol>
              </a:tblGrid>
              <a:tr h="491480">
                <a:tc gridSpan="2">
                  <a:txBody>
                    <a:bodyPr/>
                    <a:lstStyle/>
                    <a:p>
                      <a:pPr algn="ctr"/>
                      <a:r>
                        <a:rPr lang="en-AU" sz="1400">
                          <a:latin typeface="+mn-lt"/>
                        </a:rPr>
                        <a:t>Direct Fees and Charges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077468"/>
                  </a:ext>
                </a:extLst>
              </a:tr>
              <a:tr h="4905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changing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AU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is not changing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52389"/>
                  </a:ext>
                </a:extLst>
              </a:tr>
              <a:tr h="678723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Fixed pricing for applications and assessments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Separate application and assessment fees for initial registration, renewal and change to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02380"/>
                  </a:ext>
                </a:extLst>
              </a:tr>
              <a:tr h="678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400">
                          <a:latin typeface="+mn-lt"/>
                        </a:rPr>
                        <a:t>Scaled pricing model for performance assessments and compliance pathways based on level of regulatory effort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400">
                          <a:latin typeface="+mn-lt"/>
                        </a:rPr>
                        <a:t>Reconsideration (internal review) 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886330"/>
                  </a:ext>
                </a:extLst>
              </a:tr>
              <a:tr h="872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400">
                          <a:latin typeface="+mn-lt"/>
                        </a:rPr>
                        <a:t>Separate charges for financial viability specialised assessments, student assessment validations and onsite performance visits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AU" sz="1400">
                          <a:latin typeface="+mn-lt"/>
                        </a:rPr>
                        <a:t>Non-recoverable costs under the Australian Government Charging Framework, such as ASQAs legal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6751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F1FEB56A-3457-94B4-DEEE-87D701C22E94}"/>
              </a:ext>
            </a:extLst>
          </p:cNvPr>
          <p:cNvSpPr/>
          <p:nvPr/>
        </p:nvSpPr>
        <p:spPr>
          <a:xfrm>
            <a:off x="6190014" y="828282"/>
            <a:ext cx="5804632" cy="18851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AU" sz="1400" b="1"/>
              <a:t>Benefits: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AU" sz="1400"/>
              <a:t>Charges are more closely aligned to regulatory effort, ensuring fairness and proportionality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AU" sz="1400"/>
              <a:t>Providers  are able to more accurately forecast their regulatory costs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AU" sz="1400"/>
              <a:t>Lower regulatory costs for highly compliant providers </a:t>
            </a:r>
          </a:p>
        </p:txBody>
      </p:sp>
    </p:spTree>
    <p:extLst>
      <p:ext uri="{BB962C8B-B14F-4D97-AF65-F5344CB8AC3E}">
        <p14:creationId xmlns:p14="http://schemas.microsoft.com/office/powerpoint/2010/main" val="1777561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3903D-F4B4-710F-166B-144EACBA3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602B00F-B6B2-2B94-9C15-BAAACD2AAA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181" y="225483"/>
            <a:ext cx="10883437" cy="933450"/>
          </a:xfrm>
        </p:spPr>
        <p:txBody>
          <a:bodyPr>
            <a:normAutofit/>
          </a:bodyPr>
          <a:lstStyle/>
          <a:p>
            <a:r>
              <a:rPr lang="en-AU"/>
              <a:t>Annual Registration Charge (ARC)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A7F78-2EB6-9596-850C-E82E2776CE11}"/>
              </a:ext>
            </a:extLst>
          </p:cNvPr>
          <p:cNvSpPr txBox="1"/>
          <p:nvPr/>
        </p:nvSpPr>
        <p:spPr>
          <a:xfrm>
            <a:off x="437322" y="1579551"/>
            <a:ext cx="4765924" cy="76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400"/>
              </a:spcBef>
            </a:pPr>
            <a:r>
              <a:rPr lang="en-AU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Key changes</a:t>
            </a:r>
          </a:p>
          <a:p>
            <a:pPr lvl="0">
              <a:lnSpc>
                <a:spcPct val="115000"/>
              </a:lnSpc>
              <a:spcBef>
                <a:spcPts val="400"/>
              </a:spcBef>
            </a:pPr>
            <a:endParaRPr lang="en-AU" sz="1200" b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193CA-98BC-E88F-E5B4-81BFF54F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59" y="1378356"/>
            <a:ext cx="7453146" cy="4633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3AFEB-17BF-7D3B-4982-7D2748EB2D53}"/>
              </a:ext>
            </a:extLst>
          </p:cNvPr>
          <p:cNvSpPr txBox="1"/>
          <p:nvPr/>
        </p:nvSpPr>
        <p:spPr>
          <a:xfrm>
            <a:off x="310334" y="2255249"/>
            <a:ext cx="413103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Different ARC amounts based on provider registration types (NVR RTO and CRICOS)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Inclusion of costs associated with new functions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Ratio-based calculation for providers that only have Units of Competency on scope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Incorporate ELICOS courses </a:t>
            </a:r>
          </a:p>
        </p:txBody>
      </p:sp>
    </p:spTree>
    <p:extLst>
      <p:ext uri="{BB962C8B-B14F-4D97-AF65-F5344CB8AC3E}">
        <p14:creationId xmlns:p14="http://schemas.microsoft.com/office/powerpoint/2010/main" val="326364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EFF07-D54A-C6C3-E6EE-657E8131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69A866-82CE-8477-91D1-EBA82AA48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313" y="226795"/>
            <a:ext cx="8095907" cy="933450"/>
          </a:xfrm>
        </p:spPr>
        <p:txBody>
          <a:bodyPr/>
          <a:lstStyle/>
          <a:p>
            <a:r>
              <a:rPr lang="en-AU"/>
              <a:t>ARC example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DAB52-F90A-6122-D988-A6E7F362D7A6}"/>
              </a:ext>
            </a:extLst>
          </p:cNvPr>
          <p:cNvSpPr txBox="1"/>
          <p:nvPr/>
        </p:nvSpPr>
        <p:spPr>
          <a:xfrm>
            <a:off x="621313" y="1613003"/>
            <a:ext cx="4137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bg1"/>
                </a:solidFill>
              </a:rPr>
              <a:t>NVR RTO only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5E7BC1-CDAF-8D37-D247-63DC5A823CB0}"/>
              </a:ext>
            </a:extLst>
          </p:cNvPr>
          <p:cNvGrpSpPr/>
          <p:nvPr/>
        </p:nvGrpSpPr>
        <p:grpSpPr>
          <a:xfrm>
            <a:off x="5194453" y="1496575"/>
            <a:ext cx="6430272" cy="4696480"/>
            <a:chOff x="5003953" y="1553725"/>
            <a:chExt cx="6430272" cy="4696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EDFFC6-D80D-2B24-4543-542EE70FD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3953" y="1553725"/>
              <a:ext cx="6430272" cy="469648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B753FA-3F16-BD9F-FFAA-A4210837917B}"/>
                </a:ext>
              </a:extLst>
            </p:cNvPr>
            <p:cNvCxnSpPr/>
            <p:nvPr/>
          </p:nvCxnSpPr>
          <p:spPr>
            <a:xfrm>
              <a:off x="9207062" y="2701160"/>
              <a:ext cx="0" cy="819807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6758875-3E12-F88A-A5B9-339BCF41F85F}"/>
                </a:ext>
              </a:extLst>
            </p:cNvPr>
            <p:cNvCxnSpPr/>
            <p:nvPr/>
          </p:nvCxnSpPr>
          <p:spPr>
            <a:xfrm>
              <a:off x="5896303" y="4067503"/>
              <a:ext cx="2354318" cy="0"/>
            </a:xfrm>
            <a:prstGeom prst="straightConnector1">
              <a:avLst/>
            </a:prstGeom>
            <a:ln w="76200">
              <a:solidFill>
                <a:srgbClr val="FF00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3822A9-6838-43F3-5BE1-3F62841C977F}"/>
                </a:ext>
              </a:extLst>
            </p:cNvPr>
            <p:cNvSpPr/>
            <p:nvPr/>
          </p:nvSpPr>
          <p:spPr>
            <a:xfrm>
              <a:off x="8323208" y="3592567"/>
              <a:ext cx="977460" cy="683173"/>
            </a:xfrm>
            <a:prstGeom prst="rect">
              <a:avLst/>
            </a:prstGeom>
            <a:noFill/>
            <a:ln w="76200">
              <a:solidFill>
                <a:srgbClr val="FF00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46DDC16-36DF-8A59-EA6E-B101AA81A7A1}"/>
              </a:ext>
            </a:extLst>
          </p:cNvPr>
          <p:cNvSpPr txBox="1"/>
          <p:nvPr/>
        </p:nvSpPr>
        <p:spPr>
          <a:xfrm>
            <a:off x="567275" y="2311062"/>
            <a:ext cx="4256059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An NVR RTO (domestic only) provider, has 8 qualifications and 21 units of competency on scope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They have 350 students</a:t>
            </a: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endParaRPr lang="en-AU" sz="2000">
              <a:solidFill>
                <a:srgbClr val="FFFFFF"/>
              </a:solidFill>
            </a:endParaRPr>
          </a:p>
          <a:p>
            <a:pPr marL="342900" indent="-342900">
              <a:spcAft>
                <a:spcPts val="1000"/>
              </a:spcAft>
              <a:buClr>
                <a:srgbClr val="CDFF00"/>
              </a:buClr>
              <a:buBlip>
                <a:blip r:embed="rId4"/>
              </a:buBlip>
            </a:pPr>
            <a:r>
              <a:rPr lang="en-AU" sz="2000">
                <a:solidFill>
                  <a:srgbClr val="FFFFFF"/>
                </a:solidFill>
              </a:rPr>
              <a:t>This provider’s ARC will be $7,500 in 2026-27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8E5F6-62F9-75A3-D12B-7660CE8361C9}"/>
              </a:ext>
            </a:extLst>
          </p:cNvPr>
          <p:cNvSpPr txBox="1"/>
          <p:nvPr/>
        </p:nvSpPr>
        <p:spPr>
          <a:xfrm>
            <a:off x="10096427" y="6705594"/>
            <a:ext cx="2095573" cy="9701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r>
              <a:rPr lang="en-AU" sz="1200">
                <a:solidFill>
                  <a:schemeClr val="bg1"/>
                </a:solidFill>
              </a:rPr>
              <a:t>All costs listed are indicative</a:t>
            </a:r>
          </a:p>
        </p:txBody>
      </p:sp>
    </p:spTree>
    <p:extLst>
      <p:ext uri="{BB962C8B-B14F-4D97-AF65-F5344CB8AC3E}">
        <p14:creationId xmlns:p14="http://schemas.microsoft.com/office/powerpoint/2010/main" val="632262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SQA">
      <a:dk1>
        <a:srgbClr val="000000"/>
      </a:dk1>
      <a:lt1>
        <a:srgbClr val="FFFFFF"/>
      </a:lt1>
      <a:dk2>
        <a:srgbClr val="323747"/>
      </a:dk2>
      <a:lt2>
        <a:srgbClr val="E7E6E6"/>
      </a:lt2>
      <a:accent1>
        <a:srgbClr val="005187"/>
      </a:accent1>
      <a:accent2>
        <a:srgbClr val="B60066"/>
      </a:accent2>
      <a:accent3>
        <a:srgbClr val="6691AA"/>
      </a:accent3>
      <a:accent4>
        <a:srgbClr val="9FCCDE"/>
      </a:accent4>
      <a:accent5>
        <a:srgbClr val="FF007B"/>
      </a:accent5>
      <a:accent6>
        <a:srgbClr val="CDFF00"/>
      </a:accent6>
      <a:hlink>
        <a:srgbClr val="125FA5"/>
      </a:hlink>
      <a:folHlink>
        <a:srgbClr val="B6006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>
        <a:normAutofit/>
      </a:bodyPr>
      <a:lstStyle>
        <a:defPPr algn="ctr">
          <a:defRPr sz="6500" dirty="0">
            <a:solidFill>
              <a:schemeClr val="bg1"/>
            </a:solidFill>
            <a:latin typeface="Canela-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B5A7A3855614EB031100A5A014F6A" ma:contentTypeVersion="9" ma:contentTypeDescription="Create a new document." ma:contentTypeScope="" ma:versionID="e7939f113e38a8d602937c6940ab9548">
  <xsd:schema xmlns:xsd="http://www.w3.org/2001/XMLSchema" xmlns:xs="http://www.w3.org/2001/XMLSchema" xmlns:p="http://schemas.microsoft.com/office/2006/metadata/properties" xmlns:ns2="6e017ccb-481a-4fe2-897a-2b317dab3328" targetNamespace="http://schemas.microsoft.com/office/2006/metadata/properties" ma:root="true" ma:fieldsID="cb5069ac133de33b75dae8e538ee86d8" ns2:_="">
    <xsd:import namespace="6e017ccb-481a-4fe2-897a-2b317dab33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Status" minOccurs="0"/>
                <xsd:element ref="ns2:Status2" minOccurs="0"/>
                <xsd:element ref="ns2:Team_x002f_Group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17ccb-481a-4fe2-897a-2b317dab3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2" nillable="true" ma:displayName="Nature" ma:description="Type of document" ma:format="Dropdown" ma:internalName="Status">
      <xsd:simpleType>
        <xsd:restriction base="dms:Choice">
          <xsd:enumeration value="Agenda"/>
          <xsd:enumeration value="Report"/>
          <xsd:enumeration value="Brief"/>
          <xsd:enumeration value="Meeting"/>
          <xsd:enumeration value="Documentation"/>
        </xsd:restriction>
      </xsd:simpleType>
    </xsd:element>
    <xsd:element name="Status2" ma:index="13" nillable="true" ma:displayName="Status" ma:format="Dropdown" ma:internalName="Status2">
      <xsd:simpleType>
        <xsd:restriction base="dms:Choice">
          <xsd:enumeration value="Current"/>
          <xsd:enumeration value="Archived"/>
          <xsd:enumeration value="Final"/>
        </xsd:restriction>
      </xsd:simpleType>
    </xsd:element>
    <xsd:element name="Team_x002f_Group" ma:index="14" nillable="true" ma:displayName="Team/Group" ma:description="Active areas for the relevant team or group" ma:format="Dropdown" ma:internalName="Team_x002f_Group">
      <xsd:simpleType>
        <xsd:restriction base="dms:Choice">
          <xsd:enumeration value="Project Team"/>
          <xsd:enumeration value="Steering Committee"/>
          <xsd:enumeration value="SAO"/>
        </xsd:restriction>
      </xsd:simpleType>
    </xsd:element>
    <xsd:element name="Notes" ma:index="15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6e017ccb-481a-4fe2-897a-2b317dab3328">Documentation</Status>
    <Notes xmlns="6e017ccb-481a-4fe2-897a-2b317dab3328" xsi:nil="true"/>
    <Status2 xmlns="6e017ccb-481a-4fe2-897a-2b317dab3328">Current</Status2>
    <Team_x002f_Group xmlns="6e017ccb-481a-4fe2-897a-2b317dab3328">Project Team</Team_x002f_Group>
  </documentManagement>
</p:properties>
</file>

<file path=customXml/itemProps1.xml><?xml version="1.0" encoding="utf-8"?>
<ds:datastoreItem xmlns:ds="http://schemas.openxmlformats.org/officeDocument/2006/customXml" ds:itemID="{8BD2A358-9168-4D96-B351-D631F1E04CC1}">
  <ds:schemaRefs>
    <ds:schemaRef ds:uri="6e017ccb-481a-4fe2-897a-2b317dab33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461E43-0BB0-4059-97A2-CED1471F3C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0EC94C-F133-415E-81F7-A40A42622EEA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e017ccb-481a-4fe2-897a-2b317dab332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1492</Words>
  <Application>Microsoft Office PowerPoint</Application>
  <PresentationFormat>Widescreen</PresentationFormat>
  <Paragraphs>306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Arial</vt:lpstr>
      <vt:lpstr>Arial Black</vt:lpstr>
      <vt:lpstr>Calibri</vt:lpstr>
      <vt:lpstr>Canela Light</vt:lpstr>
      <vt:lpstr>Canela-Light</vt:lpstr>
      <vt:lpstr>Times New Roman</vt:lpstr>
      <vt:lpstr>TT Commons</vt:lpstr>
      <vt:lpstr>Wingdings</vt:lpstr>
      <vt:lpstr>1_Office Theme</vt:lpstr>
      <vt:lpstr>Cost Recovery Review 2026/27 Sector webinar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Deeper dive into provider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 Webinar presentation v 2</dc:title>
  <dc:subject>External education</dc:subject>
  <dc:creator>Catherina.Pappas@asqa.gov.au;Belinda.Denison@asqa.gov.au</dc:creator>
  <cp:lastModifiedBy>KERR,Karen</cp:lastModifiedBy>
  <cp:revision>2</cp:revision>
  <dcterms:created xsi:type="dcterms:W3CDTF">2022-05-05T01:56:28Z</dcterms:created>
  <dcterms:modified xsi:type="dcterms:W3CDTF">2026-02-24T00:39:18Z</dcterms:modified>
  <cp:category>Presentation</cp:category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0x0101003D5B5A7A3855614EB031100A5A014F6A</vt:lpwstr>
  </property>
  <property fmtid="{D5CDD505-2E9C-101B-9397-08002B2CF9AE}" pid="4" name="Related Sitepage">
    <vt:lpwstr>132;#Document templates|b7792337-c21d-49d2-8340-1187a607ca4a</vt:lpwstr>
  </property>
  <property fmtid="{D5CDD505-2E9C-101B-9397-08002B2CF9AE}" pid="5" name="Related_x0020_Sitepage">
    <vt:lpwstr>132;#Document templates|b7792337-c21d-49d2-8340-1187a607ca4a</vt:lpwstr>
  </property>
  <property fmtid="{D5CDD505-2E9C-101B-9397-08002B2CF9AE}" pid="6" name="MSIP_Label_79d889eb-932f-4752-8739-64d25806ef64_Enabled">
    <vt:lpwstr>true</vt:lpwstr>
  </property>
  <property fmtid="{D5CDD505-2E9C-101B-9397-08002B2CF9AE}" pid="7" name="MSIP_Label_79d889eb-932f-4752-8739-64d25806ef64_SetDate">
    <vt:lpwstr>2026-02-09T04:29:53Z</vt:lpwstr>
  </property>
  <property fmtid="{D5CDD505-2E9C-101B-9397-08002B2CF9AE}" pid="8" name="MSIP_Label_79d889eb-932f-4752-8739-64d25806ef64_Method">
    <vt:lpwstr>Privileged</vt:lpwstr>
  </property>
  <property fmtid="{D5CDD505-2E9C-101B-9397-08002B2CF9AE}" pid="9" name="MSIP_Label_79d889eb-932f-4752-8739-64d25806ef64_Name">
    <vt:lpwstr>79d889eb-932f-4752-8739-64d25806ef64</vt:lpwstr>
  </property>
  <property fmtid="{D5CDD505-2E9C-101B-9397-08002B2CF9AE}" pid="10" name="MSIP_Label_79d889eb-932f-4752-8739-64d25806ef64_SiteId">
    <vt:lpwstr>dd0cfd15-4558-4b12-8bad-ea26984fc417</vt:lpwstr>
  </property>
  <property fmtid="{D5CDD505-2E9C-101B-9397-08002B2CF9AE}" pid="11" name="MSIP_Label_79d889eb-932f-4752-8739-64d25806ef64_ActionId">
    <vt:lpwstr>dcc866c9-fd3f-4f64-acad-2707163677f4</vt:lpwstr>
  </property>
  <property fmtid="{D5CDD505-2E9C-101B-9397-08002B2CF9AE}" pid="12" name="MSIP_Label_79d889eb-932f-4752-8739-64d25806ef64_ContentBits">
    <vt:lpwstr>0</vt:lpwstr>
  </property>
  <property fmtid="{D5CDD505-2E9C-101B-9397-08002B2CF9AE}" pid="13" name="MSIP_Label_79d889eb-932f-4752-8739-64d25806ef64_Tag">
    <vt:lpwstr>10, 0, 1, 1</vt:lpwstr>
  </property>
</Properties>
</file>